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3" r:id="rId1"/>
  </p:sldMasterIdLst>
  <p:notesMasterIdLst>
    <p:notesMasterId r:id="rId39"/>
  </p:notesMasterIdLst>
  <p:sldIdLst>
    <p:sldId id="256" r:id="rId2"/>
    <p:sldId id="357" r:id="rId3"/>
    <p:sldId id="358" r:id="rId4"/>
    <p:sldId id="359" r:id="rId5"/>
    <p:sldId id="360" r:id="rId6"/>
    <p:sldId id="364" r:id="rId7"/>
    <p:sldId id="361" r:id="rId8"/>
    <p:sldId id="365" r:id="rId9"/>
    <p:sldId id="366" r:id="rId10"/>
    <p:sldId id="367" r:id="rId11"/>
    <p:sldId id="368" r:id="rId12"/>
    <p:sldId id="371" r:id="rId13"/>
    <p:sldId id="362" r:id="rId14"/>
    <p:sldId id="382" r:id="rId15"/>
    <p:sldId id="383" r:id="rId16"/>
    <p:sldId id="384" r:id="rId17"/>
    <p:sldId id="381" r:id="rId18"/>
    <p:sldId id="363" r:id="rId19"/>
    <p:sldId id="387" r:id="rId20"/>
    <p:sldId id="369" r:id="rId21"/>
    <p:sldId id="370" r:id="rId22"/>
    <p:sldId id="372" r:id="rId23"/>
    <p:sldId id="373" r:id="rId24"/>
    <p:sldId id="374" r:id="rId25"/>
    <p:sldId id="375" r:id="rId26"/>
    <p:sldId id="389" r:id="rId27"/>
    <p:sldId id="376" r:id="rId28"/>
    <p:sldId id="377" r:id="rId29"/>
    <p:sldId id="378" r:id="rId30"/>
    <p:sldId id="379" r:id="rId31"/>
    <p:sldId id="380" r:id="rId32"/>
    <p:sldId id="312" r:id="rId33"/>
    <p:sldId id="390" r:id="rId34"/>
    <p:sldId id="391" r:id="rId35"/>
    <p:sldId id="353" r:id="rId36"/>
    <p:sldId id="355" r:id="rId37"/>
    <p:sldId id="385"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10" d="100"/>
          <a:sy n="110" d="100"/>
        </p:scale>
        <p:origin x="165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1230A-A90D-4989-8745-270CD78B5C4C}" type="doc">
      <dgm:prSet loTypeId="urn:microsoft.com/office/officeart/2005/8/layout/venn1" loCatId="relationship" qsTypeId="urn:microsoft.com/office/officeart/2005/8/quickstyle/simple1" qsCatId="simple" csTypeId="urn:microsoft.com/office/officeart/2005/8/colors/accent1_2" csCatId="accent1" phldr="1"/>
      <dgm:spPr/>
    </dgm:pt>
    <dgm:pt modelId="{0886D5EA-2B17-4D49-B7D8-1354E9516A21}">
      <dgm:prSet phldrT="[Texto]"/>
      <dgm:spPr/>
      <dgm:t>
        <a:bodyPr/>
        <a:lstStyle/>
        <a:p>
          <a:r>
            <a:rPr lang="es-ES" dirty="0" smtClean="0"/>
            <a:t>Citas obtenidas</a:t>
          </a:r>
          <a:endParaRPr lang="es-ES" dirty="0"/>
        </a:p>
      </dgm:t>
    </dgm:pt>
    <dgm:pt modelId="{42DDAF86-B58C-4B5C-AEB5-6343D5BAA7E1}" type="parTrans" cxnId="{F2CE5DBB-57EB-4F9E-98C3-1B8AD42CFBC9}">
      <dgm:prSet/>
      <dgm:spPr/>
      <dgm:t>
        <a:bodyPr/>
        <a:lstStyle/>
        <a:p>
          <a:endParaRPr lang="es-ES"/>
        </a:p>
      </dgm:t>
    </dgm:pt>
    <dgm:pt modelId="{CEF68809-8F5F-4386-A75F-9025CC2EF70D}" type="sibTrans" cxnId="{F2CE5DBB-57EB-4F9E-98C3-1B8AD42CFBC9}">
      <dgm:prSet/>
      <dgm:spPr/>
      <dgm:t>
        <a:bodyPr/>
        <a:lstStyle/>
        <a:p>
          <a:endParaRPr lang="es-ES"/>
        </a:p>
      </dgm:t>
    </dgm:pt>
    <dgm:pt modelId="{1B1DB9F8-6283-4874-8BE7-FB99D9B2C263}">
      <dgm:prSet phldrT="[Texto]"/>
      <dgm:spPr/>
      <dgm:t>
        <a:bodyPr/>
        <a:lstStyle/>
        <a:p>
          <a:r>
            <a:rPr lang="es-ES" dirty="0" smtClean="0"/>
            <a:t>Calidad del medio empleado</a:t>
          </a:r>
          <a:endParaRPr lang="es-ES" dirty="0"/>
        </a:p>
      </dgm:t>
    </dgm:pt>
    <dgm:pt modelId="{1727314F-0EDB-47D9-B717-610A208A6D40}" type="parTrans" cxnId="{BA4357D2-6D83-4B57-BA27-FDB47305E611}">
      <dgm:prSet/>
      <dgm:spPr/>
      <dgm:t>
        <a:bodyPr/>
        <a:lstStyle/>
        <a:p>
          <a:endParaRPr lang="es-ES"/>
        </a:p>
      </dgm:t>
    </dgm:pt>
    <dgm:pt modelId="{14F71AE1-4E5E-4E0E-A211-5841619476B0}" type="sibTrans" cxnId="{BA4357D2-6D83-4B57-BA27-FDB47305E611}">
      <dgm:prSet/>
      <dgm:spPr/>
      <dgm:t>
        <a:bodyPr/>
        <a:lstStyle/>
        <a:p>
          <a:endParaRPr lang="es-ES"/>
        </a:p>
      </dgm:t>
    </dgm:pt>
    <dgm:pt modelId="{4B0CEA2C-87C2-4E7A-898E-154ADF86A369}">
      <dgm:prSet/>
      <dgm:spPr/>
      <dgm:t>
        <a:bodyPr/>
        <a:lstStyle/>
        <a:p>
          <a:r>
            <a:rPr lang="es-ES" dirty="0" smtClean="0"/>
            <a:t>Difusión</a:t>
          </a:r>
        </a:p>
      </dgm:t>
    </dgm:pt>
    <dgm:pt modelId="{E55A6BDE-4840-4405-A25F-D1E4C00D0953}" type="parTrans" cxnId="{BC5B23BB-CF3B-451E-9AF7-213BD39F4BAD}">
      <dgm:prSet/>
      <dgm:spPr/>
      <dgm:t>
        <a:bodyPr/>
        <a:lstStyle/>
        <a:p>
          <a:endParaRPr lang="es-ES"/>
        </a:p>
      </dgm:t>
    </dgm:pt>
    <dgm:pt modelId="{0E1B0482-6D41-4875-9705-E4161C40A848}" type="sibTrans" cxnId="{BC5B23BB-CF3B-451E-9AF7-213BD39F4BAD}">
      <dgm:prSet/>
      <dgm:spPr/>
      <dgm:t>
        <a:bodyPr/>
        <a:lstStyle/>
        <a:p>
          <a:endParaRPr lang="es-ES"/>
        </a:p>
      </dgm:t>
    </dgm:pt>
    <dgm:pt modelId="{39C63347-C93B-421C-AEDD-C299A0C66DCB}" type="pres">
      <dgm:prSet presAssocID="{3151230A-A90D-4989-8745-270CD78B5C4C}" presName="compositeShape" presStyleCnt="0">
        <dgm:presLayoutVars>
          <dgm:chMax val="7"/>
          <dgm:dir/>
          <dgm:resizeHandles val="exact"/>
        </dgm:presLayoutVars>
      </dgm:prSet>
      <dgm:spPr/>
    </dgm:pt>
    <dgm:pt modelId="{B280DB40-2EE8-4F2D-AF97-70F9BC873E8E}" type="pres">
      <dgm:prSet presAssocID="{0886D5EA-2B17-4D49-B7D8-1354E9516A21}" presName="circ1" presStyleLbl="vennNode1" presStyleIdx="0" presStyleCnt="3"/>
      <dgm:spPr/>
      <dgm:t>
        <a:bodyPr/>
        <a:lstStyle/>
        <a:p>
          <a:endParaRPr lang="es-ES"/>
        </a:p>
      </dgm:t>
    </dgm:pt>
    <dgm:pt modelId="{247A1A2B-E42F-43DE-A76E-E65AF4AAF3D9}" type="pres">
      <dgm:prSet presAssocID="{0886D5EA-2B17-4D49-B7D8-1354E9516A21}" presName="circ1Tx" presStyleLbl="revTx" presStyleIdx="0" presStyleCnt="0">
        <dgm:presLayoutVars>
          <dgm:chMax val="0"/>
          <dgm:chPref val="0"/>
          <dgm:bulletEnabled val="1"/>
        </dgm:presLayoutVars>
      </dgm:prSet>
      <dgm:spPr/>
      <dgm:t>
        <a:bodyPr/>
        <a:lstStyle/>
        <a:p>
          <a:endParaRPr lang="es-ES"/>
        </a:p>
      </dgm:t>
    </dgm:pt>
    <dgm:pt modelId="{6871F7EA-1FF3-4F07-AA58-FF6ABB840446}" type="pres">
      <dgm:prSet presAssocID="{4B0CEA2C-87C2-4E7A-898E-154ADF86A369}" presName="circ2" presStyleLbl="vennNode1" presStyleIdx="1" presStyleCnt="3"/>
      <dgm:spPr/>
      <dgm:t>
        <a:bodyPr/>
        <a:lstStyle/>
        <a:p>
          <a:endParaRPr lang="es-ES"/>
        </a:p>
      </dgm:t>
    </dgm:pt>
    <dgm:pt modelId="{22A416CA-29C6-48AD-BFB1-6E5DB1110A7F}" type="pres">
      <dgm:prSet presAssocID="{4B0CEA2C-87C2-4E7A-898E-154ADF86A369}" presName="circ2Tx" presStyleLbl="revTx" presStyleIdx="0" presStyleCnt="0">
        <dgm:presLayoutVars>
          <dgm:chMax val="0"/>
          <dgm:chPref val="0"/>
          <dgm:bulletEnabled val="1"/>
        </dgm:presLayoutVars>
      </dgm:prSet>
      <dgm:spPr/>
      <dgm:t>
        <a:bodyPr/>
        <a:lstStyle/>
        <a:p>
          <a:endParaRPr lang="es-ES"/>
        </a:p>
      </dgm:t>
    </dgm:pt>
    <dgm:pt modelId="{1A839622-55CE-4799-B4BC-8A3D836F9A68}" type="pres">
      <dgm:prSet presAssocID="{1B1DB9F8-6283-4874-8BE7-FB99D9B2C263}" presName="circ3" presStyleLbl="vennNode1" presStyleIdx="2" presStyleCnt="3"/>
      <dgm:spPr/>
      <dgm:t>
        <a:bodyPr/>
        <a:lstStyle/>
        <a:p>
          <a:endParaRPr lang="es-ES"/>
        </a:p>
      </dgm:t>
    </dgm:pt>
    <dgm:pt modelId="{2E5EED18-EC83-4701-8473-6567D4FFBEDC}" type="pres">
      <dgm:prSet presAssocID="{1B1DB9F8-6283-4874-8BE7-FB99D9B2C263}" presName="circ3Tx" presStyleLbl="revTx" presStyleIdx="0" presStyleCnt="0">
        <dgm:presLayoutVars>
          <dgm:chMax val="0"/>
          <dgm:chPref val="0"/>
          <dgm:bulletEnabled val="1"/>
        </dgm:presLayoutVars>
      </dgm:prSet>
      <dgm:spPr/>
      <dgm:t>
        <a:bodyPr/>
        <a:lstStyle/>
        <a:p>
          <a:endParaRPr lang="es-ES"/>
        </a:p>
      </dgm:t>
    </dgm:pt>
  </dgm:ptLst>
  <dgm:cxnLst>
    <dgm:cxn modelId="{270B0E02-438B-4A5C-B0EB-00F3DAEF7259}" type="presOf" srcId="{0886D5EA-2B17-4D49-B7D8-1354E9516A21}" destId="{B280DB40-2EE8-4F2D-AF97-70F9BC873E8E}" srcOrd="0" destOrd="0" presId="urn:microsoft.com/office/officeart/2005/8/layout/venn1"/>
    <dgm:cxn modelId="{BF41DA37-7C5D-4C66-ABE5-C4AEC55E29F7}" type="presOf" srcId="{3151230A-A90D-4989-8745-270CD78B5C4C}" destId="{39C63347-C93B-421C-AEDD-C299A0C66DCB}" srcOrd="0" destOrd="0" presId="urn:microsoft.com/office/officeart/2005/8/layout/venn1"/>
    <dgm:cxn modelId="{AAA32571-31F2-4998-9233-D11F5D91D3A9}" type="presOf" srcId="{1B1DB9F8-6283-4874-8BE7-FB99D9B2C263}" destId="{2E5EED18-EC83-4701-8473-6567D4FFBEDC}" srcOrd="1" destOrd="0" presId="urn:microsoft.com/office/officeart/2005/8/layout/venn1"/>
    <dgm:cxn modelId="{BA4357D2-6D83-4B57-BA27-FDB47305E611}" srcId="{3151230A-A90D-4989-8745-270CD78B5C4C}" destId="{1B1DB9F8-6283-4874-8BE7-FB99D9B2C263}" srcOrd="2" destOrd="0" parTransId="{1727314F-0EDB-47D9-B717-610A208A6D40}" sibTransId="{14F71AE1-4E5E-4E0E-A211-5841619476B0}"/>
    <dgm:cxn modelId="{D604582B-060A-4EF7-9DCE-34B7D1174CA9}" type="presOf" srcId="{4B0CEA2C-87C2-4E7A-898E-154ADF86A369}" destId="{22A416CA-29C6-48AD-BFB1-6E5DB1110A7F}" srcOrd="1" destOrd="0" presId="urn:microsoft.com/office/officeart/2005/8/layout/venn1"/>
    <dgm:cxn modelId="{7EF31480-FDA1-45CC-8D98-46799A1F571B}" type="presOf" srcId="{4B0CEA2C-87C2-4E7A-898E-154ADF86A369}" destId="{6871F7EA-1FF3-4F07-AA58-FF6ABB840446}" srcOrd="0" destOrd="0" presId="urn:microsoft.com/office/officeart/2005/8/layout/venn1"/>
    <dgm:cxn modelId="{BC5B23BB-CF3B-451E-9AF7-213BD39F4BAD}" srcId="{3151230A-A90D-4989-8745-270CD78B5C4C}" destId="{4B0CEA2C-87C2-4E7A-898E-154ADF86A369}" srcOrd="1" destOrd="0" parTransId="{E55A6BDE-4840-4405-A25F-D1E4C00D0953}" sibTransId="{0E1B0482-6D41-4875-9705-E4161C40A848}"/>
    <dgm:cxn modelId="{380717E5-DBFF-48E8-BB6C-CD5DC05ACD32}" type="presOf" srcId="{1B1DB9F8-6283-4874-8BE7-FB99D9B2C263}" destId="{1A839622-55CE-4799-B4BC-8A3D836F9A68}" srcOrd="0" destOrd="0" presId="urn:microsoft.com/office/officeart/2005/8/layout/venn1"/>
    <dgm:cxn modelId="{3FE99F55-F2A7-4836-B7EB-E0C68239EAD5}" type="presOf" srcId="{0886D5EA-2B17-4D49-B7D8-1354E9516A21}" destId="{247A1A2B-E42F-43DE-A76E-E65AF4AAF3D9}" srcOrd="1" destOrd="0" presId="urn:microsoft.com/office/officeart/2005/8/layout/venn1"/>
    <dgm:cxn modelId="{F2CE5DBB-57EB-4F9E-98C3-1B8AD42CFBC9}" srcId="{3151230A-A90D-4989-8745-270CD78B5C4C}" destId="{0886D5EA-2B17-4D49-B7D8-1354E9516A21}" srcOrd="0" destOrd="0" parTransId="{42DDAF86-B58C-4B5C-AEB5-6343D5BAA7E1}" sibTransId="{CEF68809-8F5F-4386-A75F-9025CC2EF70D}"/>
    <dgm:cxn modelId="{24BEA6DF-F463-4853-8F32-8004F0129EAA}" type="presParOf" srcId="{39C63347-C93B-421C-AEDD-C299A0C66DCB}" destId="{B280DB40-2EE8-4F2D-AF97-70F9BC873E8E}" srcOrd="0" destOrd="0" presId="urn:microsoft.com/office/officeart/2005/8/layout/venn1"/>
    <dgm:cxn modelId="{3537DDA2-8F1E-418B-BC5A-F5D060970E84}" type="presParOf" srcId="{39C63347-C93B-421C-AEDD-C299A0C66DCB}" destId="{247A1A2B-E42F-43DE-A76E-E65AF4AAF3D9}" srcOrd="1" destOrd="0" presId="urn:microsoft.com/office/officeart/2005/8/layout/venn1"/>
    <dgm:cxn modelId="{4D8AEE06-0623-4D5D-8E42-7704F9A3BDEC}" type="presParOf" srcId="{39C63347-C93B-421C-AEDD-C299A0C66DCB}" destId="{6871F7EA-1FF3-4F07-AA58-FF6ABB840446}" srcOrd="2" destOrd="0" presId="urn:microsoft.com/office/officeart/2005/8/layout/venn1"/>
    <dgm:cxn modelId="{271E5C99-DE0B-4B7C-8FE8-B604C0D4E043}" type="presParOf" srcId="{39C63347-C93B-421C-AEDD-C299A0C66DCB}" destId="{22A416CA-29C6-48AD-BFB1-6E5DB1110A7F}" srcOrd="3" destOrd="0" presId="urn:microsoft.com/office/officeart/2005/8/layout/venn1"/>
    <dgm:cxn modelId="{9518E04D-2A21-4156-92FF-A3A6592CFA56}" type="presParOf" srcId="{39C63347-C93B-421C-AEDD-C299A0C66DCB}" destId="{1A839622-55CE-4799-B4BC-8A3D836F9A68}" srcOrd="4" destOrd="0" presId="urn:microsoft.com/office/officeart/2005/8/layout/venn1"/>
    <dgm:cxn modelId="{7216830D-F7C3-41FE-9807-E761259A0139}" type="presParOf" srcId="{39C63347-C93B-421C-AEDD-C299A0C66DCB}" destId="{2E5EED18-EC83-4701-8473-6567D4FFBED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A3FCFA4-5522-4B79-876F-45E88516C55B}" type="datetimeFigureOut">
              <a:rPr lang="es-ES"/>
              <a:pPr>
                <a:defRPr/>
              </a:pPr>
              <a:t>28/05/2018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E185667-AA13-4873-923C-CCF5917EE683}" type="slidenum">
              <a:rPr lang="es-ES"/>
              <a:pPr>
                <a:defRPr/>
              </a:pPr>
              <a:t>‹Nº›</a:t>
            </a:fld>
            <a:endParaRPr lang="es-ES"/>
          </a:p>
        </p:txBody>
      </p:sp>
    </p:spTree>
    <p:extLst>
      <p:ext uri="{BB962C8B-B14F-4D97-AF65-F5344CB8AC3E}">
        <p14:creationId xmlns:p14="http://schemas.microsoft.com/office/powerpoint/2010/main" val="3331163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fld id="{AC49A6CF-A354-402D-A7F1-7D95A7D8E181}" type="datetime1">
              <a:rPr lang="es-ES"/>
              <a:pPr>
                <a:defRPr/>
              </a:pPr>
              <a:t>28/05/2018</a:t>
            </a:fld>
            <a:endParaRPr lang="es-ES"/>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5FE59F4D-99B0-4A01-A912-F68B01CC4DB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4BDDE42-A69D-44DB-9CF1-6CBCC649A5A9}" type="datetime1">
              <a:rPr lang="es-ES"/>
              <a:pPr>
                <a:defRPr/>
              </a:pPr>
              <a:t>28/05/2018</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97450BE-4AA4-43F4-A927-ECF1C6C5004F}"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D4558AC-EC74-457F-8E64-5A9CF2E080B6}" type="datetime1">
              <a:rPr lang="es-ES"/>
              <a:pPr>
                <a:defRPr/>
              </a:pPr>
              <a:t>28/05/2018</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A81678F-FB2B-44D8-9E9B-6929DF68602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D154173A-FDE1-410F-8CDE-79FF5BF2B7DD}" type="datetime1">
              <a:rPr lang="es-ES"/>
              <a:pPr>
                <a:defRPr/>
              </a:pPr>
              <a:t>28/05/2018</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0BCE1E27-87C8-4BFF-A8BA-2CB2CE6BB268}"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B1D4A48C-0F9F-4222-A6D4-7EA8C88439F8}" type="datetime1">
              <a:rPr lang="es-ES"/>
              <a:pPr>
                <a:defRPr/>
              </a:pPr>
              <a:t>28/05/2018</a:t>
            </a:fld>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extLst/>
          </a:lstStyle>
          <a:p>
            <a:pPr>
              <a:defRPr/>
            </a:pPr>
            <a:fld id="{752A4D67-68AE-4111-A782-8DD7B59917B0}"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C6E7042C-C946-4F79-9672-869A53BBAD3A}" type="datetime1">
              <a:rPr lang="es-ES"/>
              <a:pPr>
                <a:defRPr/>
              </a:pPr>
              <a:t>28/05/2018</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CD6AD784-B004-4745-8F30-A49A60B8F984}"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D2C15719-0F59-4D79-B458-8AA9D776519A}" type="datetime1">
              <a:rPr lang="es-ES"/>
              <a:pPr>
                <a:defRPr/>
              </a:pPr>
              <a:t>28/05/2018</a:t>
            </a:fld>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66067AAB-BCA0-4F20-A636-69CB652D4685}"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5DC84874-54FE-49C1-88A9-5084CDACE2BA}" type="datetime1">
              <a:rPr lang="es-ES"/>
              <a:pPr>
                <a:defRPr/>
              </a:pPr>
              <a:t>28/05/2018</a:t>
            </a:fld>
            <a:endParaRPr lang="es-ES"/>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a:lvl1pPr>
            <a:extLst/>
          </a:lstStyle>
          <a:p>
            <a:pPr>
              <a:defRPr/>
            </a:pPr>
            <a:fld id="{C226CE53-5DAC-4FF3-A643-8AACD0D4D280}"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71C5E874-3896-4E73-AAB2-9F133E4346CE}" type="datetime1">
              <a:rPr lang="es-ES"/>
              <a:pPr>
                <a:defRPr/>
              </a:pPr>
              <a:t>28/05/2018</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5264041E-A13E-4C52-A29D-5B1259E4C54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24861223-79CC-4EEC-9189-BCF38099CC11}" type="datetime1">
              <a:rPr lang="es-ES"/>
              <a:pPr>
                <a:defRPr/>
              </a:pPr>
              <a:t>28/05/2018</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CB20FE63-D5D3-4990-AF39-DEBDF99C2C57}"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6" name="5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fld id="{4495F006-5D29-44DF-A509-04095BEF0C7D}" type="datetime1">
              <a:rPr lang="es-ES"/>
              <a:pPr>
                <a:defRPr/>
              </a:pPr>
              <a:t>28/05/2018</a:t>
            </a:fld>
            <a:endParaRPr lang="es-E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D6268581-56E2-4131-A08E-1995FEEE8B72}"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2" name="11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2057"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fld id="{B3ACBC4B-F615-49A3-83CF-9937CA34719B}" type="datetime1">
              <a:rPr lang="es-ES"/>
              <a:pPr>
                <a:defRPr/>
              </a:pPr>
              <a:t>28/05/2018</a:t>
            </a:fld>
            <a:endParaRPr lang="es-ES"/>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endParaRPr lang="es-ES"/>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B866514C-D071-4685-B869-69527F24DDB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84" r:id="rId1"/>
    <p:sldLayoutId id="2147484180" r:id="rId2"/>
    <p:sldLayoutId id="2147484185" r:id="rId3"/>
    <p:sldLayoutId id="2147484186" r:id="rId4"/>
    <p:sldLayoutId id="2147484187" r:id="rId5"/>
    <p:sldLayoutId id="2147484188" r:id="rId6"/>
    <p:sldLayoutId id="2147484181" r:id="rId7"/>
    <p:sldLayoutId id="2147484189" r:id="rId8"/>
    <p:sldLayoutId id="2147484190" r:id="rId9"/>
    <p:sldLayoutId id="2147484182" r:id="rId10"/>
    <p:sldLayoutId id="2147484183" r:id="rId11"/>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investigacion.ugr.es/ugrinvestiga/pages/unidad-de-bibliometri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neca.es/Programas-de-evaluacion/ACADEMIA/Criterios-de-evaluacion-noviembre-201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neca.es/Programas-de-evaluacion/Evaluacion-de-profesorado/PEP/Documentos-de-ayud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oe.es/diario_boe/txt.php?id=BOE-A-2017-14085" TargetMode="External"/><Relationship Id="rId2" Type="http://schemas.openxmlformats.org/officeDocument/2006/relationships/hyperlink" Target="http://www.boe.es/diario_boe/txt.php?id=BOE-A-2017-1490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hyperlink" Target="https://www.boe.es/boe/dias/2015/06/17/pdfs/BOE-A-2015-6705.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magojr.com/journalrank.php?area=1400&amp;type=j&amp;year=2016" TargetMode="External"/><Relationship Id="rId2" Type="http://schemas.openxmlformats.org/officeDocument/2006/relationships/hyperlink" Target="http://www.scimagojr.com/journalrank.php?area=200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lia.cchs.csic.es/SPI/prestigio_sectores_2014_2.php?materia=Econom%EDa&amp;tabla_esp=spi_editoriales_economia_2014&amp;tabla_extr=spi_editoriales_economia_2014_extr" TargetMode="External"/><Relationship Id="rId2" Type="http://schemas.openxmlformats.org/officeDocument/2006/relationships/hyperlink" Target="http://ilia.cchs.csic.es/SP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okinfo.com/researcherid/" TargetMode="External"/><Relationship Id="rId2" Type="http://schemas.openxmlformats.org/officeDocument/2006/relationships/hyperlink" Target="http://orcid.org/" TargetMode="External"/><Relationship Id="rId1" Type="http://schemas.openxmlformats.org/officeDocument/2006/relationships/slideLayout" Target="../slideLayouts/slideLayout2.xml"/><Relationship Id="rId5" Type="http://schemas.openxmlformats.org/officeDocument/2006/relationships/hyperlink" Target="http://cms.ual.es/UAL/universidad/serviciosgenerales/biblioteca/servicios/INV_28_ORCID" TargetMode="External"/><Relationship Id="rId4" Type="http://schemas.openxmlformats.org/officeDocument/2006/relationships/hyperlink" Target="http://orcid.scopusfeedback.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uc3m.es/ss/Satellite/Biblioteca/es/TextoMixta/1371212960287/Acreditacion_y_Sexenios" TargetMode="External"/><Relationship Id="rId7" Type="http://schemas.openxmlformats.org/officeDocument/2006/relationships/hyperlink" Target="http://cms.ual.es/UAL/universidad/serviciosgenerales/biblioteca/apoyoinvestigacion/index.htm" TargetMode="External"/><Relationship Id="rId2" Type="http://schemas.openxmlformats.org/officeDocument/2006/relationships/hyperlink" Target="http://biblioteca.ucm.es/ADI/" TargetMode="External"/><Relationship Id="rId1" Type="http://schemas.openxmlformats.org/officeDocument/2006/relationships/slideLayout" Target="../slideLayouts/slideLayout2.xml"/><Relationship Id="rId6" Type="http://schemas.openxmlformats.org/officeDocument/2006/relationships/hyperlink" Target="http://bibliotecas.usal.es/?q=factor-de-impacto-0" TargetMode="External"/><Relationship Id="rId5" Type="http://schemas.openxmlformats.org/officeDocument/2006/relationships/hyperlink" Target="http://apps-bibl.si.unav.es/sp/subjects/guide.php?subject=apoyo_acreditacion" TargetMode="External"/><Relationship Id="rId4" Type="http://schemas.openxmlformats.org/officeDocument/2006/relationships/hyperlink" Target="http://www.ubu.es/aprendizaje-e-investigacion/sexenios-y-acreditac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neca.es/Programas-de-evaluacion/ACADEMIA/Criterios-de-evaluacion-noviembre-20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4213" y="1916113"/>
            <a:ext cx="7772400" cy="2019300"/>
          </a:xfrm>
        </p:spPr>
        <p:txBody>
          <a:bodyPr rtlCol="0"/>
          <a:lstStyle/>
          <a:p>
            <a:pPr eaLnBrk="1" fontAlgn="auto" hangingPunct="1">
              <a:spcAft>
                <a:spcPts val="0"/>
              </a:spcAft>
              <a:defRPr/>
            </a:pPr>
            <a:r>
              <a:rPr lang="es-ES" sz="2000" b="0" dirty="0">
                <a:effectLst/>
              </a:rPr>
              <a:t>XX Reunión de Economía Mundial. 9, 10 y 11 de mayo de 2018. Universidad de Almería (España)</a:t>
            </a:r>
            <a:br>
              <a:rPr lang="es-ES" sz="2000" b="0" dirty="0">
                <a:effectLst/>
              </a:rPr>
            </a:br>
            <a:r>
              <a:rPr lang="es-ES" sz="2000" b="0" dirty="0" smtClean="0">
                <a:effectLst/>
              </a:rPr>
              <a:t>Taller sobre Acreditaciones y sexenios</a:t>
            </a:r>
            <a:endParaRPr lang="es-ES" sz="2000" dirty="0"/>
          </a:p>
        </p:txBody>
      </p:sp>
      <p:pic>
        <p:nvPicPr>
          <p:cNvPr id="10243" name="Picture 1"/>
          <p:cNvPicPr>
            <a:picLocks noChangeAspect="1" noChangeArrowheads="1"/>
          </p:cNvPicPr>
          <p:nvPr/>
        </p:nvPicPr>
        <p:blipFill>
          <a:blip r:embed="rId2" cstate="print"/>
          <a:srcRect/>
          <a:stretch>
            <a:fillRect/>
          </a:stretch>
        </p:blipFill>
        <p:spPr bwMode="auto">
          <a:xfrm>
            <a:off x="5435600" y="5805488"/>
            <a:ext cx="3476625" cy="8477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smtClean="0"/>
              <a:t>Méritos específicos – Al menos 6 (de entre IP de Proyectos y Grupos de Investigación, Dirección de tesis con resultados JCR o premios, Comités científicos, edición revistas JCR, participación en redes internacionales, estancias de investigación, </a:t>
            </a:r>
            <a:r>
              <a:rPr lang="es-ES" dirty="0" err="1" smtClean="0"/>
              <a:t>etc</a:t>
            </a:r>
            <a:r>
              <a:rPr lang="es-ES" dirty="0" smtClean="0"/>
              <a:t>)</a:t>
            </a:r>
          </a:p>
          <a:p>
            <a:endParaRPr lang="es-ES" dirty="0" smtClean="0"/>
          </a:p>
          <a:p>
            <a:pPr marL="109537" indent="0">
              <a:buNone/>
            </a:pPr>
            <a:r>
              <a:rPr lang="es-ES" sz="2170" dirty="0" smtClean="0"/>
              <a:t>Para revisar los 20 tipos posibles, véase </a:t>
            </a:r>
            <a:r>
              <a:rPr lang="es-ES" sz="2170" dirty="0">
                <a:hlinkClick r:id="rId2"/>
              </a:rPr>
              <a:t>http://www.aneca.es/Programas-de-evaluacion/ACADEMIA/Criterios-de-evaluacion-noviembre-2017</a:t>
            </a:r>
            <a:endParaRPr lang="es-ES" sz="2170" dirty="0"/>
          </a:p>
        </p:txBody>
      </p:sp>
      <p:sp>
        <p:nvSpPr>
          <p:cNvPr id="3" name="Título 2"/>
          <p:cNvSpPr>
            <a:spLocks noGrp="1"/>
          </p:cNvSpPr>
          <p:nvPr>
            <p:ph type="title"/>
          </p:nvPr>
        </p:nvSpPr>
        <p:spPr/>
        <p:txBody>
          <a:bodyPr/>
          <a:lstStyle/>
          <a:p>
            <a:r>
              <a:rPr lang="es-ES" dirty="0" smtClean="0"/>
              <a:t>Méritos específicos</a:t>
            </a:r>
            <a:endParaRPr lang="es-ES" dirty="0"/>
          </a:p>
        </p:txBody>
      </p:sp>
    </p:spTree>
    <p:extLst>
      <p:ext uri="{BB962C8B-B14F-4D97-AF65-F5344CB8AC3E}">
        <p14:creationId xmlns:p14="http://schemas.microsoft.com/office/powerpoint/2010/main" val="2736469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smtClean="0"/>
              <a:t>Si solo se alcanza el 80% de los obligatorios, puede subsanarse cumpliendo mérito complementarios (6) de entre: artículos adicionales primer </a:t>
            </a:r>
            <a:r>
              <a:rPr lang="es-ES" dirty="0" err="1" smtClean="0"/>
              <a:t>decil</a:t>
            </a:r>
            <a:r>
              <a:rPr lang="es-ES" dirty="0" smtClean="0"/>
              <a:t> JCR, artículos con número de citas elevado, Índice H elevado, libros y capítulos en editoriales primer cuartil SPI, etc.</a:t>
            </a:r>
          </a:p>
        </p:txBody>
      </p:sp>
      <p:sp>
        <p:nvSpPr>
          <p:cNvPr id="3" name="Título 2"/>
          <p:cNvSpPr>
            <a:spLocks noGrp="1"/>
          </p:cNvSpPr>
          <p:nvPr>
            <p:ph type="title"/>
          </p:nvPr>
        </p:nvSpPr>
        <p:spPr/>
        <p:txBody>
          <a:bodyPr/>
          <a:lstStyle/>
          <a:p>
            <a:r>
              <a:rPr lang="es-ES" dirty="0" smtClean="0"/>
              <a:t>Méritos complementarios</a:t>
            </a:r>
            <a:endParaRPr lang="es-ES" dirty="0"/>
          </a:p>
        </p:txBody>
      </p:sp>
    </p:spTree>
    <p:extLst>
      <p:ext uri="{BB962C8B-B14F-4D97-AF65-F5344CB8AC3E}">
        <p14:creationId xmlns:p14="http://schemas.microsoft.com/office/powerpoint/2010/main" val="608287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a:hlinkClick r:id="rId2"/>
              </a:rPr>
              <a:t>http://</a:t>
            </a:r>
            <a:r>
              <a:rPr lang="es-ES" dirty="0" smtClean="0">
                <a:hlinkClick r:id="rId2"/>
              </a:rPr>
              <a:t>www.aneca.es/Programas-de-evaluacion/ACADEMIA/Criterios-de-evaluacion-noviembre-2017</a:t>
            </a:r>
            <a:endParaRPr lang="es-ES" dirty="0" smtClean="0"/>
          </a:p>
          <a:p>
            <a:endParaRPr lang="es-ES" dirty="0"/>
          </a:p>
          <a:p>
            <a:endParaRPr lang="es-ES" dirty="0"/>
          </a:p>
        </p:txBody>
      </p:sp>
      <p:sp>
        <p:nvSpPr>
          <p:cNvPr id="3" name="Título 2"/>
          <p:cNvSpPr>
            <a:spLocks noGrp="1"/>
          </p:cNvSpPr>
          <p:nvPr>
            <p:ph type="title"/>
          </p:nvPr>
        </p:nvSpPr>
        <p:spPr/>
        <p:txBody>
          <a:bodyPr>
            <a:normAutofit/>
          </a:bodyPr>
          <a:lstStyle/>
          <a:p>
            <a:r>
              <a:rPr lang="es-ES" sz="3360" dirty="0" smtClean="0"/>
              <a:t>Criterios Docencia, Gestión y Transferencia/Actividad Profesional</a:t>
            </a:r>
            <a:endParaRPr lang="es-ES" sz="3360" dirty="0"/>
          </a:p>
        </p:txBody>
      </p:sp>
    </p:spTree>
    <p:extLst>
      <p:ext uri="{BB962C8B-B14F-4D97-AF65-F5344CB8AC3E}">
        <p14:creationId xmlns:p14="http://schemas.microsoft.com/office/powerpoint/2010/main" val="3410012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smtClean="0"/>
              <a:t>Similar filosofía, varía cuantitativamente.</a:t>
            </a:r>
          </a:p>
          <a:p>
            <a:r>
              <a:rPr lang="es-ES" dirty="0" smtClean="0"/>
              <a:t>En la figura TU no se requieren los méritos específicos </a:t>
            </a:r>
          </a:p>
          <a:p>
            <a:r>
              <a:rPr lang="es-ES" dirty="0" smtClean="0"/>
              <a:t>Los complementarios pueden compensar si solo se alcanza el 80% de los obligatorios</a:t>
            </a:r>
          </a:p>
          <a:p>
            <a:endParaRPr lang="es-ES" dirty="0" smtClean="0"/>
          </a:p>
          <a:p>
            <a:endParaRPr lang="es-ES" dirty="0"/>
          </a:p>
          <a:p>
            <a:endParaRPr lang="es-ES" dirty="0"/>
          </a:p>
        </p:txBody>
      </p:sp>
      <p:sp>
        <p:nvSpPr>
          <p:cNvPr id="3" name="Título 2"/>
          <p:cNvSpPr>
            <a:spLocks noGrp="1"/>
          </p:cNvSpPr>
          <p:nvPr>
            <p:ph type="title"/>
          </p:nvPr>
        </p:nvSpPr>
        <p:spPr/>
        <p:txBody>
          <a:bodyPr>
            <a:normAutofit fontScale="90000"/>
          </a:bodyPr>
          <a:lstStyle/>
          <a:p>
            <a:r>
              <a:rPr lang="es-ES" dirty="0" smtClean="0"/>
              <a:t>En Economía: B para TU</a:t>
            </a:r>
            <a:br>
              <a:rPr lang="es-ES" dirty="0" smtClean="0"/>
            </a:br>
            <a:endParaRPr lang="es-ES" dirty="0"/>
          </a:p>
        </p:txBody>
      </p:sp>
      <p:pic>
        <p:nvPicPr>
          <p:cNvPr id="4" name="Imagen 3"/>
          <p:cNvPicPr>
            <a:picLocks noChangeAspect="1"/>
          </p:cNvPicPr>
          <p:nvPr/>
        </p:nvPicPr>
        <p:blipFill>
          <a:blip r:embed="rId2"/>
          <a:stretch>
            <a:fillRect/>
          </a:stretch>
        </p:blipFill>
        <p:spPr>
          <a:xfrm>
            <a:off x="35496" y="3861048"/>
            <a:ext cx="9144000" cy="2016224"/>
          </a:xfrm>
          <a:prstGeom prst="rect">
            <a:avLst/>
          </a:prstGeom>
        </p:spPr>
      </p:pic>
    </p:spTree>
    <p:extLst>
      <p:ext uri="{BB962C8B-B14F-4D97-AF65-F5344CB8AC3E}">
        <p14:creationId xmlns:p14="http://schemas.microsoft.com/office/powerpoint/2010/main" val="652822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smtClean="0"/>
              <a:t>Documentación: </a:t>
            </a:r>
          </a:p>
          <a:p>
            <a:r>
              <a:rPr lang="es-ES" dirty="0">
                <a:hlinkClick r:id="rId2"/>
              </a:rPr>
              <a:t>http://</a:t>
            </a:r>
            <a:r>
              <a:rPr lang="es-ES" dirty="0" smtClean="0">
                <a:hlinkClick r:id="rId2"/>
              </a:rPr>
              <a:t>www.aneca.es/Programas-de-evaluacion/Evaluacion-de-profesorado/PEP/Documentos-de-ayuda</a:t>
            </a:r>
            <a:endParaRPr lang="es-ES" dirty="0" smtClean="0"/>
          </a:p>
          <a:p>
            <a:endParaRPr lang="es-ES" dirty="0"/>
          </a:p>
          <a:p>
            <a:endParaRPr lang="es-ES" dirty="0"/>
          </a:p>
        </p:txBody>
      </p:sp>
      <p:sp>
        <p:nvSpPr>
          <p:cNvPr id="3" name="Título 2"/>
          <p:cNvSpPr>
            <a:spLocks noGrp="1"/>
          </p:cNvSpPr>
          <p:nvPr>
            <p:ph type="title"/>
          </p:nvPr>
        </p:nvSpPr>
        <p:spPr/>
        <p:txBody>
          <a:bodyPr>
            <a:normAutofit fontScale="90000"/>
          </a:bodyPr>
          <a:lstStyle/>
          <a:p>
            <a:r>
              <a:rPr lang="es-ES" dirty="0" smtClean="0"/>
              <a:t>PEP - Figuras “junior”: AD y PCD</a:t>
            </a:r>
            <a:endParaRPr lang="es-ES" dirty="0"/>
          </a:p>
        </p:txBody>
      </p:sp>
    </p:spTree>
    <p:extLst>
      <p:ext uri="{BB962C8B-B14F-4D97-AF65-F5344CB8AC3E}">
        <p14:creationId xmlns:p14="http://schemas.microsoft.com/office/powerpoint/2010/main" val="3048857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sz="1770" dirty="0"/>
              <a:t>Experiencia investigadora La experiencia investigadora se valora hasta un máximo de 60 puntos sobre 100 y, por tanto, se considera el elemento prioritario en la evaluación para las figuras de PCD y PUP, en especial la demostrable </a:t>
            </a:r>
            <a:r>
              <a:rPr lang="es-ES" sz="1770" dirty="0" smtClean="0"/>
              <a:t>mediante </a:t>
            </a:r>
            <a:r>
              <a:rPr lang="es-ES" sz="1770" dirty="0"/>
              <a:t>resultados publicados. </a:t>
            </a:r>
            <a:endParaRPr lang="es-ES" sz="1770" dirty="0" smtClean="0"/>
          </a:p>
          <a:p>
            <a:r>
              <a:rPr lang="es-ES" sz="1800" dirty="0"/>
              <a:t>Para obtener la puntuación </a:t>
            </a:r>
            <a:r>
              <a:rPr lang="es-ES" sz="1800" dirty="0" smtClean="0"/>
              <a:t>máxima </a:t>
            </a:r>
            <a:r>
              <a:rPr lang="es-ES" sz="1800" dirty="0" smtClean="0">
                <a:solidFill>
                  <a:srgbClr val="FF0000"/>
                </a:solidFill>
              </a:rPr>
              <a:t>(30 sobre 100) </a:t>
            </a:r>
            <a:r>
              <a:rPr lang="es-ES" sz="1800" dirty="0" smtClean="0"/>
              <a:t>en </a:t>
            </a:r>
            <a:r>
              <a:rPr lang="es-ES" sz="1800" dirty="0"/>
              <a:t>este </a:t>
            </a:r>
            <a:r>
              <a:rPr lang="es-ES" sz="1800" dirty="0" smtClean="0"/>
              <a:t>apartado </a:t>
            </a:r>
            <a:r>
              <a:rPr lang="es-ES" sz="1800" dirty="0" smtClean="0">
                <a:solidFill>
                  <a:srgbClr val="FF0000"/>
                </a:solidFill>
              </a:rPr>
              <a:t>(artículos)</a:t>
            </a:r>
            <a:r>
              <a:rPr lang="es-ES" sz="1800" dirty="0" smtClean="0"/>
              <a:t> </a:t>
            </a:r>
            <a:r>
              <a:rPr lang="es-ES" sz="1800" dirty="0"/>
              <a:t>en las áreas de </a:t>
            </a:r>
            <a:r>
              <a:rPr lang="es-ES" sz="1800" dirty="0">
                <a:solidFill>
                  <a:srgbClr val="FF0000"/>
                </a:solidFill>
              </a:rPr>
              <a:t>Ciencias Económicas y Empresariales</a:t>
            </a:r>
            <a:r>
              <a:rPr lang="es-ES" sz="1800" dirty="0"/>
              <a:t>, Ciencias de la Educación, Ciencias de la Comunicación y Periodismo, Sociología, Ciencias Políticas y Ciencias de la Administración se considera necesario (como estándar) la publicación de, al menos, 2 artículos en revistas recogidas en los índices mencionados </a:t>
            </a:r>
            <a:r>
              <a:rPr lang="es-ES" sz="1800" dirty="0" smtClean="0"/>
              <a:t>anteriormente </a:t>
            </a:r>
            <a:r>
              <a:rPr lang="es-ES" sz="1800" dirty="0" smtClean="0">
                <a:solidFill>
                  <a:srgbClr val="FF0000"/>
                </a:solidFill>
              </a:rPr>
              <a:t>(ISI, </a:t>
            </a:r>
            <a:r>
              <a:rPr lang="es-ES" sz="1800" dirty="0" err="1" smtClean="0">
                <a:solidFill>
                  <a:srgbClr val="FF0000"/>
                </a:solidFill>
              </a:rPr>
              <a:t>Econlit</a:t>
            </a:r>
            <a:r>
              <a:rPr lang="es-ES" sz="1800" dirty="0" smtClean="0">
                <a:solidFill>
                  <a:srgbClr val="FF0000"/>
                </a:solidFill>
              </a:rPr>
              <a:t>, </a:t>
            </a:r>
            <a:r>
              <a:rPr lang="es-ES" sz="1800" dirty="0" err="1" smtClean="0">
                <a:solidFill>
                  <a:srgbClr val="FF0000"/>
                </a:solidFill>
              </a:rPr>
              <a:t>Latindex</a:t>
            </a:r>
            <a:r>
              <a:rPr lang="es-ES" sz="1800" dirty="0" smtClean="0">
                <a:solidFill>
                  <a:srgbClr val="FF0000"/>
                </a:solidFill>
              </a:rPr>
              <a:t> </a:t>
            </a:r>
            <a:r>
              <a:rPr lang="es-ES" sz="1800" dirty="0" err="1" smtClean="0">
                <a:solidFill>
                  <a:srgbClr val="FF0000"/>
                </a:solidFill>
              </a:rPr>
              <a:t>etc</a:t>
            </a:r>
            <a:r>
              <a:rPr lang="es-ES" sz="1800" dirty="0" smtClean="0"/>
              <a:t>) </a:t>
            </a:r>
            <a:r>
              <a:rPr lang="es-ES" sz="1800" dirty="0"/>
              <a:t>y 4 artículos publicados en revistas no indexadas que cumplan los requisitos señalados anteriormente. </a:t>
            </a:r>
            <a:endParaRPr lang="es-ES" sz="1770" dirty="0"/>
          </a:p>
        </p:txBody>
      </p:sp>
      <p:sp>
        <p:nvSpPr>
          <p:cNvPr id="3" name="Título 2"/>
          <p:cNvSpPr>
            <a:spLocks noGrp="1"/>
          </p:cNvSpPr>
          <p:nvPr>
            <p:ph type="title"/>
          </p:nvPr>
        </p:nvSpPr>
        <p:spPr/>
        <p:txBody>
          <a:bodyPr/>
          <a:lstStyle/>
          <a:p>
            <a:r>
              <a:rPr lang="es-ES" dirty="0" smtClean="0"/>
              <a:t>PCD Economía</a:t>
            </a:r>
            <a:endParaRPr lang="es-ES" dirty="0"/>
          </a:p>
        </p:txBody>
      </p:sp>
    </p:spTree>
    <p:extLst>
      <p:ext uri="{BB962C8B-B14F-4D97-AF65-F5344CB8AC3E}">
        <p14:creationId xmlns:p14="http://schemas.microsoft.com/office/powerpoint/2010/main" val="326421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smtClean="0"/>
              <a:t>Mismos criterios, varía la cantidad:</a:t>
            </a:r>
          </a:p>
          <a:p>
            <a:endParaRPr lang="es-ES" dirty="0"/>
          </a:p>
          <a:p>
            <a:r>
              <a:rPr lang="es-ES" sz="2190" dirty="0"/>
              <a:t>Para obtener la puntuación máxima en este apartado en las áreas de Ciencias Económicas y Empresariales, Ciencias de la Educación, Ciencias de la Comunicación y Periodismo, Sociología, Ciencias Políticas y Ciencias de la Administración se considera necesario (como estándar), al menos, la publicación de </a:t>
            </a:r>
            <a:r>
              <a:rPr lang="es-ES" sz="2190" dirty="0">
                <a:solidFill>
                  <a:srgbClr val="FF0000"/>
                </a:solidFill>
              </a:rPr>
              <a:t>1</a:t>
            </a:r>
            <a:r>
              <a:rPr lang="es-ES" sz="2190" dirty="0"/>
              <a:t> artículo en revistas recogidas en los índices mencionados anteriormente y </a:t>
            </a:r>
            <a:r>
              <a:rPr lang="es-ES" sz="2190" dirty="0">
                <a:solidFill>
                  <a:srgbClr val="FF0000"/>
                </a:solidFill>
              </a:rPr>
              <a:t>2</a:t>
            </a:r>
            <a:r>
              <a:rPr lang="es-ES" sz="2190" dirty="0"/>
              <a:t> artículos publicados en revistas no indexadas que cumplan los requisitos señalados anteriormente. </a:t>
            </a:r>
          </a:p>
        </p:txBody>
      </p:sp>
      <p:sp>
        <p:nvSpPr>
          <p:cNvPr id="3" name="Título 2"/>
          <p:cNvSpPr>
            <a:spLocks noGrp="1"/>
          </p:cNvSpPr>
          <p:nvPr>
            <p:ph type="title"/>
          </p:nvPr>
        </p:nvSpPr>
        <p:spPr/>
        <p:txBody>
          <a:bodyPr/>
          <a:lstStyle/>
          <a:p>
            <a:r>
              <a:rPr lang="es-ES" dirty="0" smtClean="0"/>
              <a:t>AD Economía</a:t>
            </a:r>
            <a:endParaRPr lang="es-ES" dirty="0"/>
          </a:p>
        </p:txBody>
      </p:sp>
    </p:spTree>
    <p:extLst>
      <p:ext uri="{BB962C8B-B14F-4D97-AF65-F5344CB8AC3E}">
        <p14:creationId xmlns:p14="http://schemas.microsoft.com/office/powerpoint/2010/main" val="2160544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smtClean="0"/>
              <a:t>Convocatoria</a:t>
            </a:r>
            <a:r>
              <a:rPr lang="es-ES" dirty="0"/>
              <a:t>: </a:t>
            </a:r>
            <a:r>
              <a:rPr lang="es-ES" dirty="0">
                <a:hlinkClick r:id="rId2"/>
              </a:rPr>
              <a:t>http://</a:t>
            </a:r>
            <a:r>
              <a:rPr lang="es-ES" dirty="0" smtClean="0">
                <a:hlinkClick r:id="rId2"/>
              </a:rPr>
              <a:t>www.boe.es/diario_boe/txt.php?id=BOE-A-2017-14907</a:t>
            </a:r>
            <a:endParaRPr lang="es-ES" dirty="0" smtClean="0"/>
          </a:p>
          <a:p>
            <a:endParaRPr lang="es-ES" dirty="0" smtClean="0"/>
          </a:p>
          <a:p>
            <a:r>
              <a:rPr lang="es-ES" dirty="0" smtClean="0"/>
              <a:t>Criterios:</a:t>
            </a:r>
          </a:p>
          <a:p>
            <a:r>
              <a:rPr lang="es-ES" dirty="0">
                <a:hlinkClick r:id="rId3"/>
              </a:rPr>
              <a:t>http://</a:t>
            </a:r>
            <a:r>
              <a:rPr lang="es-ES" dirty="0" smtClean="0">
                <a:hlinkClick r:id="rId3"/>
              </a:rPr>
              <a:t>www.boe.es/diario_boe/txt.php?id=BOE-A-2017-14085</a:t>
            </a:r>
            <a:endParaRPr lang="es-ES" dirty="0" smtClean="0"/>
          </a:p>
          <a:p>
            <a:endParaRPr lang="es-ES" dirty="0" smtClean="0"/>
          </a:p>
          <a:p>
            <a:endParaRPr lang="es-ES" dirty="0"/>
          </a:p>
          <a:p>
            <a:endParaRPr lang="es-ES" dirty="0"/>
          </a:p>
        </p:txBody>
      </p:sp>
      <p:sp>
        <p:nvSpPr>
          <p:cNvPr id="3" name="Título 2"/>
          <p:cNvSpPr>
            <a:spLocks noGrp="1"/>
          </p:cNvSpPr>
          <p:nvPr>
            <p:ph type="title"/>
          </p:nvPr>
        </p:nvSpPr>
        <p:spPr/>
        <p:txBody>
          <a:bodyPr>
            <a:normAutofit fontScale="90000"/>
          </a:bodyPr>
          <a:lstStyle/>
          <a:p>
            <a:r>
              <a:rPr lang="es-ES" dirty="0"/>
              <a:t>Sexenios en </a:t>
            </a:r>
            <a:r>
              <a:rPr lang="es-ES" b="0" i="1" dirty="0">
                <a:effectLst/>
              </a:rPr>
              <a:t>Campo 8. Ciencias Económicas y Empresariales</a:t>
            </a:r>
            <a:endParaRPr lang="es-ES" dirty="0"/>
          </a:p>
        </p:txBody>
      </p:sp>
    </p:spTree>
    <p:extLst>
      <p:ext uri="{BB962C8B-B14F-4D97-AF65-F5344CB8AC3E}">
        <p14:creationId xmlns:p14="http://schemas.microsoft.com/office/powerpoint/2010/main" val="1143632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481138"/>
            <a:ext cx="8229600" cy="5044206"/>
          </a:xfrm>
        </p:spPr>
        <p:txBody>
          <a:bodyPr/>
          <a:lstStyle/>
          <a:p>
            <a:r>
              <a:rPr lang="es-ES" sz="2090" dirty="0"/>
              <a:t>A título orientativo se considera que para poder alcanzar una evaluación positiva en las áreas de Ciencias Económicas y Empresariales se deben cumplir alguna de las siguientes condiciones:</a:t>
            </a:r>
          </a:p>
          <a:p>
            <a:r>
              <a:rPr lang="es-ES" sz="2090" dirty="0"/>
              <a:t>a) Que las cinco aportaciones sean artículos publicados en revistas que ocupen posiciones relevantes en los listados mencionados en el apartado 3a</a:t>
            </a:r>
            <a:r>
              <a:rPr lang="es-ES" sz="2090" dirty="0" smtClean="0"/>
              <a:t>). </a:t>
            </a:r>
            <a:r>
              <a:rPr lang="es-ES" sz="2090" dirty="0" smtClean="0">
                <a:solidFill>
                  <a:srgbClr val="FF0000"/>
                </a:solidFill>
              </a:rPr>
              <a:t>5 JCR/SJR</a:t>
            </a:r>
            <a:endParaRPr lang="es-ES" sz="2090" dirty="0">
              <a:solidFill>
                <a:srgbClr val="FF0000"/>
              </a:solidFill>
            </a:endParaRPr>
          </a:p>
          <a:p>
            <a:r>
              <a:rPr lang="es-ES" sz="2090" dirty="0"/>
              <a:t>b) Que al menos dos de las cinco aportaciones sean artículos publicados en revistas de relevancia significativa dentro de las </a:t>
            </a:r>
            <a:r>
              <a:rPr lang="es-ES" sz="2090" dirty="0">
                <a:solidFill>
                  <a:srgbClr val="FF0000"/>
                </a:solidFill>
              </a:rPr>
              <a:t>áreas del Campo </a:t>
            </a:r>
            <a:r>
              <a:rPr lang="es-ES" sz="2090" dirty="0" smtClean="0">
                <a:solidFill>
                  <a:srgbClr val="FF0000"/>
                </a:solidFill>
              </a:rPr>
              <a:t>8 (Business, </a:t>
            </a:r>
            <a:r>
              <a:rPr lang="es-ES" sz="2090" dirty="0" err="1" smtClean="0">
                <a:solidFill>
                  <a:srgbClr val="FF0000"/>
                </a:solidFill>
              </a:rPr>
              <a:t>Economics</a:t>
            </a:r>
            <a:r>
              <a:rPr lang="es-ES" sz="2090" dirty="0" smtClean="0">
                <a:solidFill>
                  <a:srgbClr val="FF0000"/>
                </a:solidFill>
              </a:rPr>
              <a:t>…) </a:t>
            </a:r>
            <a:r>
              <a:rPr lang="es-ES" sz="2090" dirty="0"/>
              <a:t>recogidas en el JCR Social </a:t>
            </a:r>
            <a:r>
              <a:rPr lang="es-ES" sz="2090" dirty="0" err="1"/>
              <a:t>Sciences</a:t>
            </a:r>
            <a:r>
              <a:rPr lang="es-ES" sz="2090" dirty="0"/>
              <a:t> </a:t>
            </a:r>
            <a:r>
              <a:rPr lang="es-ES" sz="2090" dirty="0" err="1"/>
              <a:t>Edition</a:t>
            </a:r>
            <a:r>
              <a:rPr lang="es-ES" sz="2090" dirty="0"/>
              <a:t> o JCR </a:t>
            </a:r>
            <a:r>
              <a:rPr lang="es-ES" sz="2090" dirty="0" err="1"/>
              <a:t>Science</a:t>
            </a:r>
            <a:r>
              <a:rPr lang="es-ES" sz="2090" dirty="0"/>
              <a:t> </a:t>
            </a:r>
            <a:r>
              <a:rPr lang="es-ES" sz="2090" dirty="0" err="1"/>
              <a:t>Edition</a:t>
            </a:r>
            <a:r>
              <a:rPr lang="es-ES" sz="2090" dirty="0"/>
              <a:t>. El resto de las aportaciones podrán ser aquellas que cumplan los criterios recogidos en el apartado 3</a:t>
            </a:r>
            <a:r>
              <a:rPr lang="es-ES" sz="2090" dirty="0" smtClean="0"/>
              <a:t>. </a:t>
            </a:r>
            <a:r>
              <a:rPr lang="es-ES" sz="2090" dirty="0" smtClean="0">
                <a:solidFill>
                  <a:srgbClr val="FF0000"/>
                </a:solidFill>
              </a:rPr>
              <a:t>2 JCR Business + 3 artículos no JCR o patentes o libros o capítulos</a:t>
            </a:r>
            <a:endParaRPr lang="es-ES" sz="2090" dirty="0">
              <a:solidFill>
                <a:srgbClr val="FF0000"/>
              </a:solidFill>
            </a:endParaRPr>
          </a:p>
          <a:p>
            <a:endParaRPr lang="es-ES" dirty="0"/>
          </a:p>
        </p:txBody>
      </p:sp>
      <p:sp>
        <p:nvSpPr>
          <p:cNvPr id="3" name="Título 2"/>
          <p:cNvSpPr>
            <a:spLocks noGrp="1"/>
          </p:cNvSpPr>
          <p:nvPr>
            <p:ph type="title"/>
          </p:nvPr>
        </p:nvSpPr>
        <p:spPr/>
        <p:txBody>
          <a:bodyPr>
            <a:normAutofit fontScale="90000"/>
          </a:bodyPr>
          <a:lstStyle/>
          <a:p>
            <a:r>
              <a:rPr lang="es-ES" dirty="0" smtClean="0"/>
              <a:t>Sexenios en </a:t>
            </a:r>
            <a:r>
              <a:rPr lang="es-ES" b="0" i="1" dirty="0">
                <a:effectLst/>
              </a:rPr>
              <a:t>Campo 8. Ciencias Económicas y Empresariales</a:t>
            </a:r>
            <a:endParaRPr lang="es-ES" dirty="0"/>
          </a:p>
        </p:txBody>
      </p:sp>
    </p:spTree>
    <p:extLst>
      <p:ext uri="{BB962C8B-B14F-4D97-AF65-F5344CB8AC3E}">
        <p14:creationId xmlns:p14="http://schemas.microsoft.com/office/powerpoint/2010/main" val="3500169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a:spLocks noGrp="1"/>
          </p:cNvSpPr>
          <p:nvPr>
            <p:ph idx="1"/>
          </p:nvPr>
        </p:nvSpPr>
        <p:spPr>
          <a:xfrm>
            <a:off x="468313" y="2000250"/>
            <a:ext cx="8229600" cy="3929063"/>
          </a:xfrm>
        </p:spPr>
        <p:txBody>
          <a:bodyPr/>
          <a:lstStyle/>
          <a:p>
            <a:pPr algn="just" eaLnBrk="1" hangingPunct="1">
              <a:buFont typeface="Wingdings" pitchFamily="2" charset="2"/>
              <a:buNone/>
            </a:pPr>
            <a:endParaRPr lang="es-ES" sz="1800" b="1" u="sng" dirty="0" smtClean="0"/>
          </a:p>
          <a:p>
            <a:pPr algn="just" eaLnBrk="1" hangingPunct="1">
              <a:buFont typeface="Wingdings" pitchFamily="2" charset="2"/>
              <a:buNone/>
            </a:pPr>
            <a:endParaRPr lang="es-ES" sz="1800" dirty="0" smtClean="0"/>
          </a:p>
          <a:p>
            <a:pPr algn="just" eaLnBrk="1" hangingPunct="1">
              <a:buFont typeface="Wingdings" pitchFamily="2" charset="2"/>
              <a:buNone/>
            </a:pPr>
            <a:endParaRPr lang="es-ES" sz="1800" dirty="0" smtClean="0"/>
          </a:p>
        </p:txBody>
      </p:sp>
      <p:sp>
        <p:nvSpPr>
          <p:cNvPr id="6146" name="1 Título"/>
          <p:cNvSpPr>
            <a:spLocks noGrp="1"/>
          </p:cNvSpPr>
          <p:nvPr>
            <p:ph type="title"/>
          </p:nvPr>
        </p:nvSpPr>
        <p:spPr/>
        <p:txBody>
          <a:bodyPr>
            <a:normAutofit/>
          </a:bodyPr>
          <a:lstStyle/>
          <a:p>
            <a:pPr eaLnBrk="1" fontAlgn="auto" hangingPunct="1">
              <a:spcAft>
                <a:spcPts val="0"/>
              </a:spcAft>
              <a:defRPr/>
            </a:pPr>
            <a:r>
              <a:rPr lang="es-ES" sz="3400" dirty="0"/>
              <a:t>En la práctica… qué hacer?</a:t>
            </a:r>
            <a:endParaRPr lang="es-ES" sz="3400" dirty="0" smtClean="0"/>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946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a:t>Real Decreto 415/2015, de 29 de </a:t>
            </a:r>
            <a:r>
              <a:rPr lang="es-ES" dirty="0" smtClean="0"/>
              <a:t>mayo: </a:t>
            </a:r>
            <a:r>
              <a:rPr lang="es-ES" dirty="0" smtClean="0">
                <a:hlinkClick r:id="rId2"/>
              </a:rPr>
              <a:t>https</a:t>
            </a:r>
            <a:r>
              <a:rPr lang="es-ES" dirty="0">
                <a:hlinkClick r:id="rId2"/>
              </a:rPr>
              <a:t>://</a:t>
            </a:r>
            <a:r>
              <a:rPr lang="es-ES" dirty="0" smtClean="0">
                <a:hlinkClick r:id="rId2"/>
              </a:rPr>
              <a:t>www.boe.es/boe/dias/2015/06/17/pdfs/BOE-A-2015-6705.pdf</a:t>
            </a:r>
            <a:endParaRPr lang="es-ES" dirty="0" smtClean="0"/>
          </a:p>
          <a:p>
            <a:endParaRPr lang="es-ES" dirty="0"/>
          </a:p>
          <a:p>
            <a:endParaRPr lang="es-ES" dirty="0"/>
          </a:p>
        </p:txBody>
      </p:sp>
      <p:sp>
        <p:nvSpPr>
          <p:cNvPr id="3" name="Título 2"/>
          <p:cNvSpPr>
            <a:spLocks noGrp="1"/>
          </p:cNvSpPr>
          <p:nvPr>
            <p:ph type="title"/>
          </p:nvPr>
        </p:nvSpPr>
        <p:spPr/>
        <p:txBody>
          <a:bodyPr/>
          <a:lstStyle/>
          <a:p>
            <a:r>
              <a:rPr lang="es-ES" dirty="0" smtClean="0"/>
              <a:t>ANECA - ACADEMIA</a:t>
            </a:r>
            <a:endParaRPr lang="es-ES" dirty="0"/>
          </a:p>
        </p:txBody>
      </p:sp>
    </p:spTree>
    <p:extLst>
      <p:ext uri="{BB962C8B-B14F-4D97-AF65-F5344CB8AC3E}">
        <p14:creationId xmlns:p14="http://schemas.microsoft.com/office/powerpoint/2010/main" val="2895661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57200" y="1747112"/>
            <a:ext cx="8229600" cy="3994013"/>
          </a:xfrm>
          <a:prstGeom prst="rect">
            <a:avLst/>
          </a:prstGeom>
        </p:spPr>
      </p:pic>
      <p:sp>
        <p:nvSpPr>
          <p:cNvPr id="3" name="Título 2"/>
          <p:cNvSpPr>
            <a:spLocks noGrp="1"/>
          </p:cNvSpPr>
          <p:nvPr>
            <p:ph type="title"/>
          </p:nvPr>
        </p:nvSpPr>
        <p:spPr/>
        <p:txBody>
          <a:bodyPr/>
          <a:lstStyle/>
          <a:p>
            <a:r>
              <a:rPr lang="es-ES" dirty="0" smtClean="0"/>
              <a:t>Revistas ISI Economía</a:t>
            </a:r>
            <a:endParaRPr lang="es-ES" dirty="0"/>
          </a:p>
        </p:txBody>
      </p:sp>
    </p:spTree>
    <p:extLst>
      <p:ext uri="{BB962C8B-B14F-4D97-AF65-F5344CB8AC3E}">
        <p14:creationId xmlns:p14="http://schemas.microsoft.com/office/powerpoint/2010/main" val="1926428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a:hlinkClick r:id="rId2"/>
              </a:rPr>
              <a:t>http://</a:t>
            </a:r>
            <a:r>
              <a:rPr lang="es-ES" dirty="0" smtClean="0">
                <a:hlinkClick r:id="rId2"/>
              </a:rPr>
              <a:t>www.scimagojr.com/journalrank.php?area=2000</a:t>
            </a:r>
            <a:r>
              <a:rPr lang="es-ES" dirty="0" smtClean="0"/>
              <a:t> – Economía</a:t>
            </a:r>
          </a:p>
          <a:p>
            <a:endParaRPr lang="es-ES" dirty="0"/>
          </a:p>
          <a:p>
            <a:r>
              <a:rPr lang="es-ES" dirty="0">
                <a:hlinkClick r:id="rId3"/>
              </a:rPr>
              <a:t>http://</a:t>
            </a:r>
            <a:r>
              <a:rPr lang="es-ES" dirty="0" smtClean="0">
                <a:hlinkClick r:id="rId3"/>
              </a:rPr>
              <a:t>www.scimagojr.com/journalrank.php?area=1400&amp;type=j&amp;year=2016</a:t>
            </a:r>
            <a:r>
              <a:rPr lang="es-ES" dirty="0" smtClean="0"/>
              <a:t> - Business</a:t>
            </a:r>
          </a:p>
          <a:p>
            <a:endParaRPr lang="es-ES" dirty="0" smtClean="0"/>
          </a:p>
          <a:p>
            <a:endParaRPr lang="es-ES" dirty="0"/>
          </a:p>
          <a:p>
            <a:endParaRPr lang="es-ES" dirty="0" smtClean="0"/>
          </a:p>
          <a:p>
            <a:endParaRPr lang="es-ES" dirty="0" smtClean="0"/>
          </a:p>
          <a:p>
            <a:endParaRPr lang="es-ES" dirty="0"/>
          </a:p>
          <a:p>
            <a:endParaRPr lang="es-ES" dirty="0" smtClean="0"/>
          </a:p>
          <a:p>
            <a:endParaRPr lang="es-ES" dirty="0"/>
          </a:p>
        </p:txBody>
      </p:sp>
      <p:sp>
        <p:nvSpPr>
          <p:cNvPr id="3" name="Título 2"/>
          <p:cNvSpPr>
            <a:spLocks noGrp="1"/>
          </p:cNvSpPr>
          <p:nvPr>
            <p:ph type="title"/>
          </p:nvPr>
        </p:nvSpPr>
        <p:spPr/>
        <p:txBody>
          <a:bodyPr/>
          <a:lstStyle/>
          <a:p>
            <a:r>
              <a:rPr lang="es-ES" dirty="0" smtClean="0"/>
              <a:t>Revistas SJR Economía</a:t>
            </a:r>
            <a:endParaRPr lang="es-ES" dirty="0"/>
          </a:p>
        </p:txBody>
      </p:sp>
    </p:spTree>
    <p:extLst>
      <p:ext uri="{BB962C8B-B14F-4D97-AF65-F5344CB8AC3E}">
        <p14:creationId xmlns:p14="http://schemas.microsoft.com/office/powerpoint/2010/main" val="678998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28865" y="620688"/>
            <a:ext cx="7286269" cy="4525962"/>
          </a:xfrm>
          <a:prstGeom prst="rect">
            <a:avLst/>
          </a:prstGeom>
        </p:spPr>
      </p:pic>
      <p:sp>
        <p:nvSpPr>
          <p:cNvPr id="3" name="Título 2"/>
          <p:cNvSpPr>
            <a:spLocks noGrp="1"/>
          </p:cNvSpPr>
          <p:nvPr>
            <p:ph type="title"/>
          </p:nvPr>
        </p:nvSpPr>
        <p:spPr>
          <a:xfrm>
            <a:off x="457200" y="274638"/>
            <a:ext cx="8229600" cy="202034"/>
          </a:xfrm>
        </p:spPr>
        <p:txBody>
          <a:bodyPr>
            <a:noAutofit/>
          </a:bodyPr>
          <a:lstStyle/>
          <a:p>
            <a:r>
              <a:rPr lang="es-ES" sz="3240" dirty="0" smtClean="0"/>
              <a:t>Economía</a:t>
            </a:r>
            <a:endParaRPr lang="es-ES" sz="3240" dirty="0"/>
          </a:p>
        </p:txBody>
      </p:sp>
    </p:spTree>
    <p:extLst>
      <p:ext uri="{BB962C8B-B14F-4D97-AF65-F5344CB8AC3E}">
        <p14:creationId xmlns:p14="http://schemas.microsoft.com/office/powerpoint/2010/main" val="2271582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28120" y="1052736"/>
            <a:ext cx="7687760" cy="4954364"/>
          </a:xfrm>
          <a:prstGeom prst="rect">
            <a:avLst/>
          </a:prstGeom>
        </p:spPr>
      </p:pic>
      <p:sp>
        <p:nvSpPr>
          <p:cNvPr id="3" name="Título 2"/>
          <p:cNvSpPr>
            <a:spLocks noGrp="1"/>
          </p:cNvSpPr>
          <p:nvPr>
            <p:ph type="title"/>
          </p:nvPr>
        </p:nvSpPr>
        <p:spPr>
          <a:xfrm>
            <a:off x="457200" y="274638"/>
            <a:ext cx="8229600" cy="634082"/>
          </a:xfrm>
        </p:spPr>
        <p:txBody>
          <a:bodyPr>
            <a:normAutofit/>
          </a:bodyPr>
          <a:lstStyle/>
          <a:p>
            <a:r>
              <a:rPr lang="es-ES" sz="2950" dirty="0" smtClean="0"/>
              <a:t>Business</a:t>
            </a:r>
            <a:endParaRPr lang="es-ES" sz="2950" dirty="0"/>
          </a:p>
        </p:txBody>
      </p:sp>
    </p:spTree>
    <p:extLst>
      <p:ext uri="{BB962C8B-B14F-4D97-AF65-F5344CB8AC3E}">
        <p14:creationId xmlns:p14="http://schemas.microsoft.com/office/powerpoint/2010/main" val="559096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a:hlinkClick r:id="rId2"/>
              </a:rPr>
              <a:t>http://ilia.cchs.csic.es/SPI</a:t>
            </a:r>
            <a:r>
              <a:rPr lang="es-ES" dirty="0" smtClean="0">
                <a:hlinkClick r:id="rId2"/>
              </a:rPr>
              <a:t>/</a:t>
            </a:r>
            <a:endParaRPr lang="es-ES" dirty="0" smtClean="0"/>
          </a:p>
          <a:p>
            <a:endParaRPr lang="es-ES" dirty="0"/>
          </a:p>
          <a:p>
            <a:r>
              <a:rPr lang="es-ES" dirty="0"/>
              <a:t>Economía: </a:t>
            </a:r>
            <a:r>
              <a:rPr lang="es-ES" dirty="0">
                <a:hlinkClick r:id="rId3"/>
              </a:rPr>
              <a:t>http://</a:t>
            </a:r>
            <a:r>
              <a:rPr lang="es-ES" dirty="0" smtClean="0">
                <a:hlinkClick r:id="rId3"/>
              </a:rPr>
              <a:t>ilia.cchs.csic.es/SPI/prestigio_sectores_2014_2.php?materia=Econom%EDa&amp;tabla_esp=spi_editoriales_economia_2014&amp;tabla_extr=spi_editoriales_economia_2014_extr</a:t>
            </a:r>
            <a:endParaRPr lang="es-ES" dirty="0" smtClean="0"/>
          </a:p>
          <a:p>
            <a:endParaRPr lang="es-ES" dirty="0"/>
          </a:p>
          <a:p>
            <a:endParaRPr lang="es-ES" dirty="0" smtClean="0"/>
          </a:p>
          <a:p>
            <a:endParaRPr lang="es-ES" dirty="0"/>
          </a:p>
        </p:txBody>
      </p:sp>
      <p:sp>
        <p:nvSpPr>
          <p:cNvPr id="3" name="Título 2"/>
          <p:cNvSpPr>
            <a:spLocks noGrp="1"/>
          </p:cNvSpPr>
          <p:nvPr>
            <p:ph type="title"/>
          </p:nvPr>
        </p:nvSpPr>
        <p:spPr/>
        <p:txBody>
          <a:bodyPr>
            <a:normAutofit fontScale="90000"/>
          </a:bodyPr>
          <a:lstStyle/>
          <a:p>
            <a:r>
              <a:rPr lang="es-ES" dirty="0" smtClean="0"/>
              <a:t>SPI – </a:t>
            </a:r>
            <a:r>
              <a:rPr lang="es-ES" dirty="0" err="1" smtClean="0"/>
              <a:t>Indice</a:t>
            </a:r>
            <a:r>
              <a:rPr lang="es-ES" dirty="0" smtClean="0"/>
              <a:t> de calidad de editoriales</a:t>
            </a:r>
            <a:endParaRPr lang="es-ES" dirty="0"/>
          </a:p>
        </p:txBody>
      </p:sp>
    </p:spTree>
    <p:extLst>
      <p:ext uri="{BB962C8B-B14F-4D97-AF65-F5344CB8AC3E}">
        <p14:creationId xmlns:p14="http://schemas.microsoft.com/office/powerpoint/2010/main" val="3120106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57200" y="1844824"/>
            <a:ext cx="8229600" cy="3507181"/>
          </a:xfrm>
          <a:prstGeom prst="rect">
            <a:avLst/>
          </a:prstGeom>
        </p:spPr>
      </p:pic>
      <p:sp>
        <p:nvSpPr>
          <p:cNvPr id="3" name="Título 2"/>
          <p:cNvSpPr>
            <a:spLocks noGrp="1"/>
          </p:cNvSpPr>
          <p:nvPr>
            <p:ph type="title"/>
          </p:nvPr>
        </p:nvSpPr>
        <p:spPr/>
        <p:txBody>
          <a:bodyPr/>
          <a:lstStyle/>
          <a:p>
            <a:r>
              <a:rPr lang="es-ES" dirty="0" smtClean="0"/>
              <a:t>SPI Economía</a:t>
            </a:r>
            <a:endParaRPr lang="es-ES" dirty="0"/>
          </a:p>
        </p:txBody>
      </p:sp>
    </p:spTree>
    <p:extLst>
      <p:ext uri="{BB962C8B-B14F-4D97-AF65-F5344CB8AC3E}">
        <p14:creationId xmlns:p14="http://schemas.microsoft.com/office/powerpoint/2010/main" val="2282758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s-ES" dirty="0" smtClean="0"/>
              <a:t>Un científico tiene un Índice h si ha publicado h trabajos con al menos h citas cada uno, teniendo el resto de sus publicaciones no más de h citas por documento.</a:t>
            </a:r>
          </a:p>
          <a:p>
            <a:pPr marL="365760" indent="-256032" eaLnBrk="1" fontAlgn="auto" hangingPunct="1">
              <a:spcAft>
                <a:spcPts val="0"/>
              </a:spcAft>
              <a:buFont typeface="Wingdings 3"/>
              <a:buChar char=""/>
              <a:defRPr/>
            </a:pPr>
            <a:r>
              <a:rPr lang="es-ES" dirty="0" smtClean="0"/>
              <a:t>Puede variar según se obtenga una base de datos u otra, debido a sus distintas coberturas.</a:t>
            </a:r>
          </a:p>
          <a:p>
            <a:pPr marL="365760" indent="-256032" eaLnBrk="1" fontAlgn="auto" hangingPunct="1">
              <a:spcAft>
                <a:spcPts val="0"/>
              </a:spcAft>
              <a:buFont typeface="Wingdings 3"/>
              <a:buChar char=""/>
              <a:defRPr/>
            </a:pPr>
            <a:r>
              <a:rPr lang="es-ES" dirty="0" smtClean="0"/>
              <a:t>Podemos calcularlo en:</a:t>
            </a:r>
          </a:p>
          <a:p>
            <a:pPr marL="365760" indent="-256032" eaLnBrk="1" fontAlgn="auto" hangingPunct="1">
              <a:spcAft>
                <a:spcPts val="0"/>
              </a:spcAft>
              <a:buFont typeface="Wingdings 3"/>
              <a:buChar char=""/>
              <a:defRPr/>
            </a:pPr>
            <a:endParaRPr lang="es-ES" dirty="0" smtClean="0"/>
          </a:p>
          <a:p>
            <a:pPr marL="365760" indent="-256032" eaLnBrk="1" fontAlgn="auto" hangingPunct="1">
              <a:spcAft>
                <a:spcPts val="0"/>
              </a:spcAft>
              <a:buFont typeface="Wingdings 3"/>
              <a:buChar char=""/>
              <a:defRPr/>
            </a:pPr>
            <a:r>
              <a:rPr lang="es-ES" dirty="0" smtClean="0"/>
              <a:t> WEB OF SCIENCE</a:t>
            </a:r>
          </a:p>
          <a:p>
            <a:pPr marL="365760" indent="-256032" eaLnBrk="1" fontAlgn="auto" hangingPunct="1">
              <a:spcAft>
                <a:spcPts val="0"/>
              </a:spcAft>
              <a:buFont typeface="Wingdings 3"/>
              <a:buChar char=""/>
              <a:defRPr/>
            </a:pPr>
            <a:r>
              <a:rPr lang="es-ES" dirty="0" smtClean="0"/>
              <a:t>SCIVERSE/SCOPUS</a:t>
            </a:r>
          </a:p>
          <a:p>
            <a:pPr marL="365760" indent="-256032" eaLnBrk="1" fontAlgn="auto" hangingPunct="1">
              <a:spcAft>
                <a:spcPts val="0"/>
              </a:spcAft>
              <a:buFont typeface="Wingdings 3"/>
              <a:buChar char=""/>
              <a:defRPr/>
            </a:pPr>
            <a:r>
              <a:rPr lang="es-ES" b="1" dirty="0" smtClean="0"/>
              <a:t> </a:t>
            </a:r>
            <a:r>
              <a:rPr lang="en-US" dirty="0" smtClean="0"/>
              <a:t>GOOGLE SCHOLAR</a:t>
            </a:r>
            <a:endParaRPr lang="es-ES" dirty="0" smtClean="0"/>
          </a:p>
          <a:p>
            <a:pPr marL="365760" indent="-256032" eaLnBrk="1" fontAlgn="auto" hangingPunct="1">
              <a:spcAft>
                <a:spcPts val="0"/>
              </a:spcAft>
              <a:buFont typeface="Wingdings 3"/>
              <a:buChar char=""/>
              <a:defRPr/>
            </a:pPr>
            <a:endParaRPr lang="es-ES" dirty="0" smtClean="0"/>
          </a:p>
          <a:p>
            <a:pPr marL="365760" indent="-256032" eaLnBrk="1" fontAlgn="auto" hangingPunct="1">
              <a:spcAft>
                <a:spcPts val="0"/>
              </a:spcAft>
              <a:buFont typeface="Wingdings 3"/>
              <a:buChar char=""/>
              <a:defRPr/>
            </a:pPr>
            <a:endParaRPr lang="es-ES" dirty="0"/>
          </a:p>
        </p:txBody>
      </p:sp>
      <p:sp>
        <p:nvSpPr>
          <p:cNvPr id="3" name="2 Título"/>
          <p:cNvSpPr>
            <a:spLocks noGrp="1"/>
          </p:cNvSpPr>
          <p:nvPr>
            <p:ph type="title"/>
          </p:nvPr>
        </p:nvSpPr>
        <p:spPr>
          <a:xfrm>
            <a:off x="323528" y="116632"/>
            <a:ext cx="8229600" cy="1143000"/>
          </a:xfrm>
        </p:spPr>
        <p:txBody>
          <a:bodyPr>
            <a:normAutofit/>
          </a:bodyPr>
          <a:lstStyle/>
          <a:p>
            <a:pPr eaLnBrk="1" fontAlgn="auto" hangingPunct="1">
              <a:spcAft>
                <a:spcPts val="0"/>
              </a:spcAft>
              <a:defRPr/>
            </a:pPr>
            <a:r>
              <a:rPr lang="es-ES" sz="3400" dirty="0" smtClean="0"/>
              <a:t>¿Qué es el índice H?</a:t>
            </a:r>
            <a:endParaRPr lang="es-ES" sz="3400" dirty="0"/>
          </a:p>
        </p:txBody>
      </p:sp>
    </p:spTree>
    <p:extLst>
      <p:ext uri="{BB962C8B-B14F-4D97-AF65-F5344CB8AC3E}">
        <p14:creationId xmlns:p14="http://schemas.microsoft.com/office/powerpoint/2010/main" val="531193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57200" y="2536560"/>
            <a:ext cx="8229600" cy="2415118"/>
          </a:xfrm>
          <a:prstGeom prst="rect">
            <a:avLst/>
          </a:prstGeom>
        </p:spPr>
      </p:pic>
      <p:sp>
        <p:nvSpPr>
          <p:cNvPr id="3" name="Título 2"/>
          <p:cNvSpPr>
            <a:spLocks noGrp="1"/>
          </p:cNvSpPr>
          <p:nvPr>
            <p:ph type="title"/>
          </p:nvPr>
        </p:nvSpPr>
        <p:spPr/>
        <p:txBody>
          <a:bodyPr>
            <a:normAutofit/>
          </a:bodyPr>
          <a:lstStyle/>
          <a:p>
            <a:r>
              <a:rPr lang="es-ES" sz="3400" dirty="0" smtClean="0"/>
              <a:t>Creando un informe de citas (Web of </a:t>
            </a:r>
            <a:r>
              <a:rPr lang="es-ES" sz="3400" dirty="0" err="1" smtClean="0"/>
              <a:t>Science</a:t>
            </a:r>
            <a:r>
              <a:rPr lang="es-ES" sz="3400" dirty="0" smtClean="0"/>
              <a:t>)</a:t>
            </a:r>
            <a:endParaRPr lang="es-ES" sz="3400" dirty="0"/>
          </a:p>
        </p:txBody>
      </p:sp>
    </p:spTree>
    <p:extLst>
      <p:ext uri="{BB962C8B-B14F-4D97-AF65-F5344CB8AC3E}">
        <p14:creationId xmlns:p14="http://schemas.microsoft.com/office/powerpoint/2010/main" val="4025491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57200" y="1653265"/>
            <a:ext cx="8229600" cy="4181707"/>
          </a:xfrm>
          <a:prstGeom prst="rect">
            <a:avLst/>
          </a:prstGeom>
        </p:spPr>
      </p:pic>
      <p:sp>
        <p:nvSpPr>
          <p:cNvPr id="3" name="Título 2"/>
          <p:cNvSpPr>
            <a:spLocks noGrp="1"/>
          </p:cNvSpPr>
          <p:nvPr>
            <p:ph type="title"/>
          </p:nvPr>
        </p:nvSpPr>
        <p:spPr/>
        <p:txBody>
          <a:bodyPr/>
          <a:lstStyle/>
          <a:p>
            <a:r>
              <a:rPr lang="es-ES" dirty="0"/>
              <a:t>Í</a:t>
            </a:r>
            <a:r>
              <a:rPr lang="es-ES" dirty="0" smtClean="0"/>
              <a:t>ndice de autores WOS</a:t>
            </a:r>
            <a:endParaRPr lang="es-ES" dirty="0"/>
          </a:p>
        </p:txBody>
      </p:sp>
    </p:spTree>
    <p:extLst>
      <p:ext uri="{BB962C8B-B14F-4D97-AF65-F5344CB8AC3E}">
        <p14:creationId xmlns:p14="http://schemas.microsoft.com/office/powerpoint/2010/main" val="3227255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57200" y="2112595"/>
            <a:ext cx="8229600" cy="3263048"/>
          </a:xfrm>
          <a:prstGeom prst="rect">
            <a:avLst/>
          </a:prstGeom>
        </p:spPr>
      </p:pic>
      <p:sp>
        <p:nvSpPr>
          <p:cNvPr id="3" name="Título 2"/>
          <p:cNvSpPr>
            <a:spLocks noGrp="1"/>
          </p:cNvSpPr>
          <p:nvPr>
            <p:ph type="title"/>
          </p:nvPr>
        </p:nvSpPr>
        <p:spPr/>
        <p:txBody>
          <a:bodyPr/>
          <a:lstStyle/>
          <a:p>
            <a:r>
              <a:rPr lang="es-ES" dirty="0" smtClean="0"/>
              <a:t>Búsqueda WOS</a:t>
            </a:r>
            <a:endParaRPr lang="es-ES" dirty="0"/>
          </a:p>
        </p:txBody>
      </p:sp>
    </p:spTree>
    <p:extLst>
      <p:ext uri="{BB962C8B-B14F-4D97-AF65-F5344CB8AC3E}">
        <p14:creationId xmlns:p14="http://schemas.microsoft.com/office/powerpoint/2010/main" val="4087937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195736" y="2060848"/>
            <a:ext cx="5472608" cy="2611958"/>
          </a:xfrm>
          <a:prstGeom prst="rect">
            <a:avLst/>
          </a:prstGeom>
        </p:spPr>
      </p:pic>
      <p:sp>
        <p:nvSpPr>
          <p:cNvPr id="3" name="Título 2"/>
          <p:cNvSpPr>
            <a:spLocks noGrp="1"/>
          </p:cNvSpPr>
          <p:nvPr>
            <p:ph type="title"/>
          </p:nvPr>
        </p:nvSpPr>
        <p:spPr/>
        <p:txBody>
          <a:bodyPr/>
          <a:lstStyle/>
          <a:p>
            <a:r>
              <a:rPr lang="es-ES" dirty="0" smtClean="0"/>
              <a:t>RD 415/2015</a:t>
            </a:r>
            <a:endParaRPr lang="es-ES" dirty="0"/>
          </a:p>
        </p:txBody>
      </p:sp>
    </p:spTree>
    <p:extLst>
      <p:ext uri="{BB962C8B-B14F-4D97-AF65-F5344CB8AC3E}">
        <p14:creationId xmlns:p14="http://schemas.microsoft.com/office/powerpoint/2010/main" val="691747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Informe de citas</a:t>
            </a:r>
            <a:endParaRPr lang="es-ES" dirty="0"/>
          </a:p>
        </p:txBody>
      </p:sp>
      <p:pic>
        <p:nvPicPr>
          <p:cNvPr id="6" name="Marcador de contenido 5"/>
          <p:cNvPicPr>
            <a:picLocks noGrp="1" noChangeAspect="1"/>
          </p:cNvPicPr>
          <p:nvPr>
            <p:ph idx="1"/>
          </p:nvPr>
        </p:nvPicPr>
        <p:blipFill>
          <a:blip r:embed="rId2"/>
          <a:stretch>
            <a:fillRect/>
          </a:stretch>
        </p:blipFill>
        <p:spPr>
          <a:xfrm>
            <a:off x="457200" y="1916833"/>
            <a:ext cx="8229600" cy="2655484"/>
          </a:xfrm>
          <a:prstGeom prst="rect">
            <a:avLst/>
          </a:prstGeom>
        </p:spPr>
      </p:pic>
    </p:spTree>
    <p:extLst>
      <p:ext uri="{BB962C8B-B14F-4D97-AF65-F5344CB8AC3E}">
        <p14:creationId xmlns:p14="http://schemas.microsoft.com/office/powerpoint/2010/main" val="4013611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57200" y="1700808"/>
            <a:ext cx="8229600" cy="2601909"/>
          </a:xfrm>
          <a:prstGeom prst="rect">
            <a:avLst/>
          </a:prstGeom>
        </p:spPr>
      </p:pic>
      <p:sp>
        <p:nvSpPr>
          <p:cNvPr id="3" name="Título 2"/>
          <p:cNvSpPr>
            <a:spLocks noGrp="1"/>
          </p:cNvSpPr>
          <p:nvPr>
            <p:ph type="title"/>
          </p:nvPr>
        </p:nvSpPr>
        <p:spPr/>
        <p:txBody>
          <a:bodyPr/>
          <a:lstStyle/>
          <a:p>
            <a:r>
              <a:rPr lang="es-ES" dirty="0" smtClean="0"/>
              <a:t>Promedio de citas por año</a:t>
            </a:r>
            <a:endParaRPr lang="es-ES" dirty="0"/>
          </a:p>
        </p:txBody>
      </p:sp>
    </p:spTree>
    <p:extLst>
      <p:ext uri="{BB962C8B-B14F-4D97-AF65-F5344CB8AC3E}">
        <p14:creationId xmlns:p14="http://schemas.microsoft.com/office/powerpoint/2010/main" val="2524350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p:txBody>
          <a:bodyPr/>
          <a:lstStyle/>
          <a:p>
            <a:pPr eaLnBrk="1" hangingPunct="1">
              <a:buFont typeface="Wingdings 3" pitchFamily="18" charset="2"/>
              <a:buNone/>
            </a:pPr>
            <a:endParaRPr lang="es-ES" sz="2000" dirty="0" smtClean="0"/>
          </a:p>
          <a:p>
            <a:pPr eaLnBrk="1" hangingPunct="1">
              <a:buFont typeface="Wingdings 3" pitchFamily="18" charset="2"/>
              <a:buNone/>
            </a:pPr>
            <a:endParaRPr lang="es-ES_tradnl" sz="2000" dirty="0" smtClean="0">
              <a:latin typeface="ZapfHumnst BT" pitchFamily="34" charset="0"/>
            </a:endParaRPr>
          </a:p>
          <a:p>
            <a:pPr eaLnBrk="1" hangingPunct="1"/>
            <a:endParaRPr lang="es-ES_tradnl" sz="1200" dirty="0" smtClean="0">
              <a:latin typeface="ZapfHumnst BT" pitchFamily="34" charset="0"/>
            </a:endParaRPr>
          </a:p>
        </p:txBody>
      </p:sp>
      <p:sp>
        <p:nvSpPr>
          <p:cNvPr id="2" name="1 Título"/>
          <p:cNvSpPr>
            <a:spLocks noGrp="1"/>
          </p:cNvSpPr>
          <p:nvPr>
            <p:ph type="title"/>
          </p:nvPr>
        </p:nvSpPr>
        <p:spPr/>
        <p:txBody>
          <a:bodyPr>
            <a:normAutofit/>
          </a:bodyPr>
          <a:lstStyle/>
          <a:p>
            <a:pPr eaLnBrk="1" fontAlgn="auto" hangingPunct="1">
              <a:spcAft>
                <a:spcPts val="0"/>
              </a:spcAft>
              <a:defRPr/>
            </a:pPr>
            <a:r>
              <a:rPr lang="es-ES" sz="3410" dirty="0" smtClean="0"/>
              <a:t>Informe de citas </a:t>
            </a:r>
            <a:r>
              <a:rPr lang="es-ES" sz="3410" dirty="0" err="1" smtClean="0"/>
              <a:t>Scopus</a:t>
            </a:r>
            <a:endParaRPr lang="es-ES" sz="3410" dirty="0" smtClean="0"/>
          </a:p>
        </p:txBody>
      </p:sp>
      <p:pic>
        <p:nvPicPr>
          <p:cNvPr id="3" name="Imagen 2"/>
          <p:cNvPicPr>
            <a:picLocks noChangeAspect="1"/>
          </p:cNvPicPr>
          <p:nvPr/>
        </p:nvPicPr>
        <p:blipFill>
          <a:blip r:embed="rId2"/>
          <a:stretch>
            <a:fillRect/>
          </a:stretch>
        </p:blipFill>
        <p:spPr>
          <a:xfrm>
            <a:off x="0" y="2852936"/>
            <a:ext cx="9144000" cy="194421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39783" y="2348880"/>
            <a:ext cx="8229600" cy="2376264"/>
          </a:xfrm>
          <a:prstGeom prst="rect">
            <a:avLst/>
          </a:prstGeom>
        </p:spPr>
      </p:pic>
      <p:sp>
        <p:nvSpPr>
          <p:cNvPr id="3" name="Título 2"/>
          <p:cNvSpPr>
            <a:spLocks noGrp="1"/>
          </p:cNvSpPr>
          <p:nvPr>
            <p:ph type="title"/>
          </p:nvPr>
        </p:nvSpPr>
        <p:spPr/>
        <p:txBody>
          <a:bodyPr>
            <a:normAutofit/>
          </a:bodyPr>
          <a:lstStyle/>
          <a:p>
            <a:r>
              <a:rPr lang="es-ES" sz="3410" dirty="0" smtClean="0"/>
              <a:t>Entramos al perfil del autor</a:t>
            </a:r>
            <a:endParaRPr lang="es-ES" sz="3410" dirty="0"/>
          </a:p>
        </p:txBody>
      </p:sp>
    </p:spTree>
    <p:extLst>
      <p:ext uri="{BB962C8B-B14F-4D97-AF65-F5344CB8AC3E}">
        <p14:creationId xmlns:p14="http://schemas.microsoft.com/office/powerpoint/2010/main" val="4080007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57200" y="2114187"/>
            <a:ext cx="8229600" cy="3259863"/>
          </a:xfrm>
          <a:prstGeom prst="rect">
            <a:avLst/>
          </a:prstGeom>
        </p:spPr>
      </p:pic>
      <p:sp>
        <p:nvSpPr>
          <p:cNvPr id="3" name="Título 2"/>
          <p:cNvSpPr>
            <a:spLocks noGrp="1"/>
          </p:cNvSpPr>
          <p:nvPr>
            <p:ph type="title"/>
          </p:nvPr>
        </p:nvSpPr>
        <p:spPr/>
        <p:txBody>
          <a:bodyPr>
            <a:normAutofit/>
          </a:bodyPr>
          <a:lstStyle/>
          <a:p>
            <a:r>
              <a:rPr lang="es-ES" sz="3400" dirty="0" smtClean="0"/>
              <a:t>View </a:t>
            </a:r>
            <a:r>
              <a:rPr lang="es-ES" sz="3400" dirty="0" err="1" smtClean="0"/>
              <a:t>Citation</a:t>
            </a:r>
            <a:r>
              <a:rPr lang="es-ES" sz="3400" dirty="0" smtClean="0"/>
              <a:t> </a:t>
            </a:r>
            <a:r>
              <a:rPr lang="es-ES" sz="3400" dirty="0" err="1" smtClean="0"/>
              <a:t>Overview</a:t>
            </a:r>
            <a:endParaRPr lang="es-ES" sz="3400" dirty="0"/>
          </a:p>
        </p:txBody>
      </p:sp>
    </p:spTree>
    <p:extLst>
      <p:ext uri="{BB962C8B-B14F-4D97-AF65-F5344CB8AC3E}">
        <p14:creationId xmlns:p14="http://schemas.microsoft.com/office/powerpoint/2010/main" val="1444389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p:txBody>
          <a:bodyPr/>
          <a:lstStyle/>
          <a:p>
            <a:pPr eaLnBrk="1" hangingPunct="1"/>
            <a:endParaRPr lang="es-ES_tradnl" sz="1600" dirty="0" smtClean="0">
              <a:latin typeface="ZapfHumnst BT" pitchFamily="34" charset="0"/>
            </a:endParaRPr>
          </a:p>
          <a:p>
            <a:pPr eaLnBrk="1" hangingPunct="1"/>
            <a:r>
              <a:rPr lang="es-ES_tradnl" sz="1600" dirty="0" smtClean="0">
                <a:latin typeface="ZapfHumnst BT" pitchFamily="34" charset="0"/>
              </a:rPr>
              <a:t>El </a:t>
            </a:r>
            <a:r>
              <a:rPr lang="es-ES_tradnl" sz="1600" dirty="0" smtClean="0">
                <a:latin typeface="ZapfHumnst BT" pitchFamily="34" charset="0"/>
                <a:hlinkClick r:id="rId2"/>
              </a:rPr>
              <a:t>Proyecto ORCID </a:t>
            </a:r>
            <a:r>
              <a:rPr lang="es-ES_tradnl" sz="1600" dirty="0" smtClean="0">
                <a:latin typeface="ZapfHumnst BT" pitchFamily="34" charset="0"/>
              </a:rPr>
              <a:t>permite la identificación única</a:t>
            </a:r>
          </a:p>
          <a:p>
            <a:pPr eaLnBrk="1" hangingPunct="1"/>
            <a:r>
              <a:rPr lang="es-ES_tradnl" sz="1600" dirty="0" smtClean="0">
                <a:latin typeface="ZapfHumnst BT" pitchFamily="34" charset="0"/>
              </a:rPr>
              <a:t>Recientemente han establecido flujos de información con </a:t>
            </a:r>
            <a:r>
              <a:rPr lang="es-ES_tradnl" sz="1600" dirty="0" err="1" smtClean="0">
                <a:latin typeface="ZapfHumnst BT" pitchFamily="34" charset="0"/>
                <a:hlinkClick r:id="rId3"/>
              </a:rPr>
              <a:t>Researcher</a:t>
            </a:r>
            <a:r>
              <a:rPr lang="es-ES_tradnl" sz="1600" dirty="0" smtClean="0">
                <a:latin typeface="ZapfHumnst BT" pitchFamily="34" charset="0"/>
                <a:hlinkClick r:id="rId3"/>
              </a:rPr>
              <a:t> ID (ISI) </a:t>
            </a:r>
            <a:r>
              <a:rPr lang="es-ES_tradnl" sz="1600" dirty="0" smtClean="0">
                <a:latin typeface="ZapfHumnst BT" pitchFamily="34" charset="0"/>
              </a:rPr>
              <a:t>y  </a:t>
            </a:r>
            <a:r>
              <a:rPr lang="es-ES_tradnl" sz="1600" dirty="0" err="1" smtClean="0">
                <a:latin typeface="ZapfHumnst BT" pitchFamily="34" charset="0"/>
                <a:hlinkClick r:id="rId4"/>
              </a:rPr>
              <a:t>Scopus</a:t>
            </a:r>
            <a:endParaRPr lang="es-ES_tradnl" sz="1600" dirty="0" smtClean="0">
              <a:latin typeface="ZapfHumnst BT" pitchFamily="34" charset="0"/>
            </a:endParaRPr>
          </a:p>
          <a:p>
            <a:pPr eaLnBrk="1" hangingPunct="1"/>
            <a:r>
              <a:rPr lang="es-ES_tradnl" sz="1600" dirty="0" smtClean="0">
                <a:latin typeface="ZapfHumnst BT" pitchFamily="34" charset="0"/>
                <a:hlinkClick r:id="rId5"/>
              </a:rPr>
              <a:t>Más información</a:t>
            </a:r>
            <a:endParaRPr lang="es-ES_tradnl" sz="1600" dirty="0" smtClean="0">
              <a:latin typeface="ZapfHumnst BT" pitchFamily="34" charset="0"/>
            </a:endParaRPr>
          </a:p>
        </p:txBody>
      </p:sp>
      <p:sp>
        <p:nvSpPr>
          <p:cNvPr id="2" name="1 Título"/>
          <p:cNvSpPr>
            <a:spLocks noGrp="1"/>
          </p:cNvSpPr>
          <p:nvPr>
            <p:ph type="title"/>
          </p:nvPr>
        </p:nvSpPr>
        <p:spPr/>
        <p:txBody>
          <a:bodyPr>
            <a:normAutofit/>
          </a:bodyPr>
          <a:lstStyle/>
          <a:p>
            <a:pPr eaLnBrk="1" fontAlgn="auto" hangingPunct="1">
              <a:spcAft>
                <a:spcPts val="0"/>
              </a:spcAft>
              <a:defRPr/>
            </a:pPr>
            <a:r>
              <a:rPr lang="es-ES" sz="3400" dirty="0" smtClean="0"/>
              <a:t>Buscando citas: La utilidad de normalizar el nombre en la autoría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contenido"/>
          <p:cNvSpPr>
            <a:spLocks noGrp="1"/>
          </p:cNvSpPr>
          <p:nvPr>
            <p:ph idx="1"/>
          </p:nvPr>
        </p:nvSpPr>
        <p:spPr>
          <a:xfrm>
            <a:off x="457200" y="2348880"/>
            <a:ext cx="8229600" cy="3658220"/>
          </a:xfrm>
        </p:spPr>
        <p:txBody>
          <a:bodyPr/>
          <a:lstStyle/>
          <a:p>
            <a:pPr eaLnBrk="1" hangingPunct="1"/>
            <a:r>
              <a:rPr lang="es-ES" sz="1700" dirty="0" smtClean="0">
                <a:hlinkClick r:id="rId2"/>
              </a:rPr>
              <a:t>Universidad Complutense de Madrid</a:t>
            </a:r>
            <a:endParaRPr lang="es-ES" sz="1700" dirty="0" smtClean="0"/>
          </a:p>
          <a:p>
            <a:pPr eaLnBrk="1" hangingPunct="1"/>
            <a:r>
              <a:rPr lang="es-ES" sz="1700" dirty="0" smtClean="0">
                <a:hlinkClick r:id="rId3"/>
              </a:rPr>
              <a:t>Universidad Carlos III de Madrid</a:t>
            </a:r>
            <a:endParaRPr lang="es-ES" sz="1700" dirty="0" smtClean="0"/>
          </a:p>
          <a:p>
            <a:pPr eaLnBrk="1" hangingPunct="1"/>
            <a:r>
              <a:rPr lang="es-ES" sz="1700" dirty="0" smtClean="0">
                <a:hlinkClick r:id="rId4"/>
              </a:rPr>
              <a:t>Universidad de Burgos</a:t>
            </a:r>
            <a:endParaRPr lang="es-ES" sz="1700" dirty="0" smtClean="0"/>
          </a:p>
          <a:p>
            <a:pPr eaLnBrk="1" hangingPunct="1"/>
            <a:r>
              <a:rPr lang="es-ES" sz="1700" dirty="0" smtClean="0">
                <a:hlinkClick r:id="rId5"/>
              </a:rPr>
              <a:t>Universidad de Navarra</a:t>
            </a:r>
            <a:endParaRPr lang="es-ES" sz="1700" dirty="0" smtClean="0"/>
          </a:p>
          <a:p>
            <a:pPr eaLnBrk="1" hangingPunct="1"/>
            <a:r>
              <a:rPr lang="es-ES" sz="1700" dirty="0" smtClean="0">
                <a:hlinkClick r:id="rId6"/>
              </a:rPr>
              <a:t>Universidad de Salamanca</a:t>
            </a:r>
            <a:endParaRPr lang="es-ES" sz="1700" dirty="0" smtClean="0"/>
          </a:p>
          <a:p>
            <a:pPr eaLnBrk="1" hangingPunct="1"/>
            <a:endParaRPr lang="es-ES" sz="1700" dirty="0"/>
          </a:p>
          <a:p>
            <a:pPr eaLnBrk="1" hangingPunct="1"/>
            <a:r>
              <a:rPr lang="es-ES" sz="1700" dirty="0" smtClean="0"/>
              <a:t>Y la nuestra….</a:t>
            </a:r>
          </a:p>
          <a:p>
            <a:pPr eaLnBrk="1" hangingPunct="1"/>
            <a:r>
              <a:rPr lang="es-ES" sz="1700" dirty="0" smtClean="0">
                <a:hlinkClick r:id="rId7"/>
              </a:rPr>
              <a:t>Universidad de Almería</a:t>
            </a:r>
            <a:endParaRPr lang="es-ES" sz="1700" dirty="0" smtClean="0"/>
          </a:p>
        </p:txBody>
      </p:sp>
      <p:sp>
        <p:nvSpPr>
          <p:cNvPr id="3" name="2 Título"/>
          <p:cNvSpPr>
            <a:spLocks noGrp="1"/>
          </p:cNvSpPr>
          <p:nvPr>
            <p:ph type="title"/>
          </p:nvPr>
        </p:nvSpPr>
        <p:spPr/>
        <p:txBody>
          <a:bodyPr>
            <a:noAutofit/>
          </a:bodyPr>
          <a:lstStyle/>
          <a:p>
            <a:pPr eaLnBrk="1" hangingPunct="1">
              <a:defRPr/>
            </a:pPr>
            <a:r>
              <a:rPr lang="es-ES" sz="3400" dirty="0" smtClean="0"/>
              <a:t>Algunos Servicios de Apoyo a la Investigación en Bibliotecas Universitarias españolas</a:t>
            </a:r>
            <a:endParaRPr lang="es-ES" sz="3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marL="630238" lvl="2" indent="0">
              <a:buNone/>
            </a:pPr>
            <a:endParaRPr lang="es-ES" dirty="0" smtClean="0"/>
          </a:p>
          <a:p>
            <a:pPr marL="630238" lvl="2" indent="0">
              <a:buNone/>
            </a:pPr>
            <a:endParaRPr lang="es-ES" dirty="0"/>
          </a:p>
          <a:p>
            <a:pPr marL="630238" lvl="2" indent="0">
              <a:buNone/>
            </a:pPr>
            <a:endParaRPr lang="es-ES" dirty="0" smtClean="0"/>
          </a:p>
          <a:p>
            <a:pPr marL="630238" lvl="2" indent="0">
              <a:buNone/>
            </a:pPr>
            <a:endParaRPr lang="es-ES" dirty="0"/>
          </a:p>
          <a:p>
            <a:pPr marL="630238" lvl="2" indent="0">
              <a:buNone/>
            </a:pPr>
            <a:endParaRPr lang="es-ES" dirty="0" smtClean="0"/>
          </a:p>
          <a:p>
            <a:pPr marL="630238" lvl="2" indent="0">
              <a:buNone/>
            </a:pPr>
            <a:endParaRPr lang="es-ES" dirty="0"/>
          </a:p>
          <a:p>
            <a:pPr marL="630238" lvl="2" indent="0">
              <a:buNone/>
            </a:pPr>
            <a:r>
              <a:rPr lang="es-ES" dirty="0" smtClean="0"/>
              <a:t>						Muchas gracias</a:t>
            </a:r>
            <a:endParaRPr lang="es-ES" dirty="0"/>
          </a:p>
        </p:txBody>
      </p:sp>
      <p:sp>
        <p:nvSpPr>
          <p:cNvPr id="3" name="Título 2"/>
          <p:cNvSpPr>
            <a:spLocks noGrp="1"/>
          </p:cNvSpPr>
          <p:nvPr>
            <p:ph type="title"/>
          </p:nvPr>
        </p:nvSpPr>
        <p:spPr/>
        <p:txBody>
          <a:bodyPr>
            <a:normAutofit fontScale="90000"/>
          </a:bodyPr>
          <a:lstStyle/>
          <a:p>
            <a:r>
              <a:rPr lang="es-ES" dirty="0"/>
              <a:t>¿Alguna cuestión?</a:t>
            </a:r>
            <a:br>
              <a:rPr lang="es-ES" dirty="0"/>
            </a:br>
            <a:endParaRPr lang="es-ES" dirty="0"/>
          </a:p>
        </p:txBody>
      </p:sp>
      <p:pic>
        <p:nvPicPr>
          <p:cNvPr id="4" name="Picture 1"/>
          <p:cNvPicPr>
            <a:picLocks noChangeAspect="1" noChangeArrowheads="1"/>
          </p:cNvPicPr>
          <p:nvPr/>
        </p:nvPicPr>
        <p:blipFill>
          <a:blip r:embed="rId2" cstate="print"/>
          <a:srcRect/>
          <a:stretch>
            <a:fillRect/>
          </a:stretch>
        </p:blipFill>
        <p:spPr bwMode="auto">
          <a:xfrm>
            <a:off x="5435600" y="5805488"/>
            <a:ext cx="3476625" cy="847725"/>
          </a:xfrm>
          <a:prstGeom prst="rect">
            <a:avLst/>
          </a:prstGeom>
          <a:noFill/>
          <a:ln w="9525">
            <a:noFill/>
            <a:miter lim="800000"/>
            <a:headEnd/>
            <a:tailEnd/>
          </a:ln>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124744"/>
            <a:ext cx="2552700" cy="4762500"/>
          </a:xfrm>
          <a:prstGeom prst="rect">
            <a:avLst/>
          </a:prstGeom>
        </p:spPr>
      </p:pic>
    </p:spTree>
    <p:extLst>
      <p:ext uri="{BB962C8B-B14F-4D97-AF65-F5344CB8AC3E}">
        <p14:creationId xmlns:p14="http://schemas.microsoft.com/office/powerpoint/2010/main" val="3491619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985962" y="2334419"/>
            <a:ext cx="5172075" cy="2819400"/>
          </a:xfrm>
          <a:prstGeom prst="rect">
            <a:avLst/>
          </a:prstGeom>
        </p:spPr>
      </p:pic>
      <p:sp>
        <p:nvSpPr>
          <p:cNvPr id="3" name="Título 2"/>
          <p:cNvSpPr>
            <a:spLocks noGrp="1"/>
          </p:cNvSpPr>
          <p:nvPr>
            <p:ph type="title"/>
          </p:nvPr>
        </p:nvSpPr>
        <p:spPr/>
        <p:txBody>
          <a:bodyPr/>
          <a:lstStyle/>
          <a:p>
            <a:r>
              <a:rPr lang="es-ES" dirty="0" smtClean="0"/>
              <a:t>RD 415/2015</a:t>
            </a:r>
            <a:endParaRPr lang="es-ES" dirty="0"/>
          </a:p>
        </p:txBody>
      </p:sp>
    </p:spTree>
    <p:extLst>
      <p:ext uri="{BB962C8B-B14F-4D97-AF65-F5344CB8AC3E}">
        <p14:creationId xmlns:p14="http://schemas.microsoft.com/office/powerpoint/2010/main" val="2415664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028825" y="2482056"/>
            <a:ext cx="5086350" cy="2524125"/>
          </a:xfrm>
          <a:prstGeom prst="rect">
            <a:avLst/>
          </a:prstGeom>
        </p:spPr>
      </p:pic>
      <p:sp>
        <p:nvSpPr>
          <p:cNvPr id="3" name="Título 2"/>
          <p:cNvSpPr>
            <a:spLocks noGrp="1"/>
          </p:cNvSpPr>
          <p:nvPr>
            <p:ph type="title"/>
          </p:nvPr>
        </p:nvSpPr>
        <p:spPr/>
        <p:txBody>
          <a:bodyPr/>
          <a:lstStyle/>
          <a:p>
            <a:r>
              <a:rPr lang="es-ES" dirty="0" smtClean="0"/>
              <a:t>RD 415/2015</a:t>
            </a:r>
            <a:endParaRPr lang="es-ES" dirty="0"/>
          </a:p>
        </p:txBody>
      </p:sp>
    </p:spTree>
    <p:extLst>
      <p:ext uri="{BB962C8B-B14F-4D97-AF65-F5344CB8AC3E}">
        <p14:creationId xmlns:p14="http://schemas.microsoft.com/office/powerpoint/2010/main" val="122991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smtClean="0"/>
              <a:t>Documentos de ayuda:</a:t>
            </a:r>
          </a:p>
          <a:p>
            <a:r>
              <a:rPr lang="es-ES" dirty="0">
                <a:hlinkClick r:id="rId2"/>
              </a:rPr>
              <a:t>http://</a:t>
            </a:r>
            <a:r>
              <a:rPr lang="es-ES" dirty="0" smtClean="0">
                <a:hlinkClick r:id="rId2"/>
              </a:rPr>
              <a:t>www.aneca.es/Programas-de-evaluacion/ACADEMIA/Criterios-de-evaluacion-noviembre-2017</a:t>
            </a:r>
            <a:endParaRPr lang="es-ES" dirty="0" smtClean="0"/>
          </a:p>
          <a:p>
            <a:endParaRPr lang="es-ES" dirty="0"/>
          </a:p>
        </p:txBody>
      </p:sp>
      <p:sp>
        <p:nvSpPr>
          <p:cNvPr id="3" name="Título 2"/>
          <p:cNvSpPr>
            <a:spLocks noGrp="1"/>
          </p:cNvSpPr>
          <p:nvPr>
            <p:ph type="title"/>
          </p:nvPr>
        </p:nvSpPr>
        <p:spPr/>
        <p:txBody>
          <a:bodyPr/>
          <a:lstStyle/>
          <a:p>
            <a:r>
              <a:rPr lang="es-ES" dirty="0" smtClean="0"/>
              <a:t>Ayuda ANECA</a:t>
            </a:r>
            <a:endParaRPr lang="es-ES" dirty="0"/>
          </a:p>
        </p:txBody>
      </p:sp>
    </p:spTree>
    <p:extLst>
      <p:ext uri="{BB962C8B-B14F-4D97-AF65-F5344CB8AC3E}">
        <p14:creationId xmlns:p14="http://schemas.microsoft.com/office/powerpoint/2010/main" val="1964988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dirty="0" smtClean="0"/>
          </a:p>
          <a:p>
            <a:endParaRPr lang="es-ES" dirty="0"/>
          </a:p>
          <a:p>
            <a:endParaRPr lang="es-ES" dirty="0"/>
          </a:p>
        </p:txBody>
      </p:sp>
      <p:sp>
        <p:nvSpPr>
          <p:cNvPr id="3" name="Título 2"/>
          <p:cNvSpPr>
            <a:spLocks noGrp="1"/>
          </p:cNvSpPr>
          <p:nvPr>
            <p:ph type="title"/>
          </p:nvPr>
        </p:nvSpPr>
        <p:spPr/>
        <p:txBody>
          <a:bodyPr/>
          <a:lstStyle/>
          <a:p>
            <a:r>
              <a:rPr lang="es-ES" dirty="0" smtClean="0"/>
              <a:t>En Economía: B para CU</a:t>
            </a:r>
            <a:endParaRPr lang="es-ES" dirty="0"/>
          </a:p>
        </p:txBody>
      </p:sp>
      <p:pic>
        <p:nvPicPr>
          <p:cNvPr id="4" name="Imagen 3"/>
          <p:cNvPicPr>
            <a:picLocks noChangeAspect="1"/>
          </p:cNvPicPr>
          <p:nvPr/>
        </p:nvPicPr>
        <p:blipFill>
          <a:blip r:embed="rId2"/>
          <a:stretch>
            <a:fillRect/>
          </a:stretch>
        </p:blipFill>
        <p:spPr>
          <a:xfrm>
            <a:off x="68308" y="2564904"/>
            <a:ext cx="9058275" cy="1417687"/>
          </a:xfrm>
          <a:prstGeom prst="rect">
            <a:avLst/>
          </a:prstGeom>
        </p:spPr>
      </p:pic>
    </p:spTree>
    <p:extLst>
      <p:ext uri="{BB962C8B-B14F-4D97-AF65-F5344CB8AC3E}">
        <p14:creationId xmlns:p14="http://schemas.microsoft.com/office/powerpoint/2010/main" val="119467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smtClean="0"/>
              <a:t>Comisión D15. Méritos obligatorios</a:t>
            </a:r>
          </a:p>
          <a:p>
            <a:endParaRPr lang="es-ES" dirty="0"/>
          </a:p>
          <a:p>
            <a:endParaRPr lang="es-ES" dirty="0"/>
          </a:p>
        </p:txBody>
      </p:sp>
      <p:sp>
        <p:nvSpPr>
          <p:cNvPr id="3" name="Título 2"/>
          <p:cNvSpPr>
            <a:spLocks noGrp="1"/>
          </p:cNvSpPr>
          <p:nvPr>
            <p:ph type="title"/>
          </p:nvPr>
        </p:nvSpPr>
        <p:spPr/>
        <p:txBody>
          <a:bodyPr/>
          <a:lstStyle/>
          <a:p>
            <a:r>
              <a:rPr lang="es-ES" dirty="0"/>
              <a:t>En Economía: B para CU</a:t>
            </a:r>
          </a:p>
        </p:txBody>
      </p:sp>
      <p:pic>
        <p:nvPicPr>
          <p:cNvPr id="4" name="Imagen 3"/>
          <p:cNvPicPr>
            <a:picLocks noChangeAspect="1"/>
          </p:cNvPicPr>
          <p:nvPr/>
        </p:nvPicPr>
        <p:blipFill>
          <a:blip r:embed="rId2"/>
          <a:stretch>
            <a:fillRect/>
          </a:stretch>
        </p:blipFill>
        <p:spPr>
          <a:xfrm>
            <a:off x="2051720" y="2132856"/>
            <a:ext cx="1847850" cy="3581400"/>
          </a:xfrm>
          <a:prstGeom prst="rect">
            <a:avLst/>
          </a:prstGeom>
        </p:spPr>
      </p:pic>
    </p:spTree>
    <p:extLst>
      <p:ext uri="{BB962C8B-B14F-4D97-AF65-F5344CB8AC3E}">
        <p14:creationId xmlns:p14="http://schemas.microsoft.com/office/powerpoint/2010/main" val="100061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22366" y="1988840"/>
            <a:ext cx="8229600" cy="2088232"/>
          </a:xfrm>
          <a:prstGeom prst="rect">
            <a:avLst/>
          </a:prstGeom>
        </p:spPr>
      </p:pic>
      <p:sp>
        <p:nvSpPr>
          <p:cNvPr id="3" name="Título 2"/>
          <p:cNvSpPr>
            <a:spLocks noGrp="1"/>
          </p:cNvSpPr>
          <p:nvPr>
            <p:ph type="title"/>
          </p:nvPr>
        </p:nvSpPr>
        <p:spPr/>
        <p:txBody>
          <a:bodyPr>
            <a:normAutofit fontScale="90000"/>
          </a:bodyPr>
          <a:lstStyle/>
          <a:p>
            <a:r>
              <a:rPr lang="es-ES" dirty="0" smtClean="0"/>
              <a:t>Comisión D15 – Méritos obligatorios</a:t>
            </a:r>
            <a:endParaRPr lang="es-ES" dirty="0"/>
          </a:p>
        </p:txBody>
      </p:sp>
    </p:spTree>
    <p:extLst>
      <p:ext uri="{BB962C8B-B14F-4D97-AF65-F5344CB8AC3E}">
        <p14:creationId xmlns:p14="http://schemas.microsoft.com/office/powerpoint/2010/main" val="539998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2569</TotalTime>
  <Words>847</Words>
  <Application>Microsoft Office PowerPoint</Application>
  <PresentationFormat>Presentación en pantalla (4:3)</PresentationFormat>
  <Paragraphs>109</Paragraphs>
  <Slides>37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Arial</vt:lpstr>
      <vt:lpstr>Calibri</vt:lpstr>
      <vt:lpstr>Lucida Sans Unicode</vt:lpstr>
      <vt:lpstr>Verdana</vt:lpstr>
      <vt:lpstr>Wingdings</vt:lpstr>
      <vt:lpstr>Wingdings 2</vt:lpstr>
      <vt:lpstr>Wingdings 3</vt:lpstr>
      <vt:lpstr>ZapfHumnst BT</vt:lpstr>
      <vt:lpstr>Concurrencia</vt:lpstr>
      <vt:lpstr>XX Reunión de Economía Mundial. 9, 10 y 11 de mayo de 2018. Universidad de Almería (España) Taller sobre Acreditaciones y sexenios</vt:lpstr>
      <vt:lpstr>ANECA - ACADEMIA</vt:lpstr>
      <vt:lpstr>RD 415/2015</vt:lpstr>
      <vt:lpstr>RD 415/2015</vt:lpstr>
      <vt:lpstr>RD 415/2015</vt:lpstr>
      <vt:lpstr>Ayuda ANECA</vt:lpstr>
      <vt:lpstr>En Economía: B para CU</vt:lpstr>
      <vt:lpstr>En Economía: B para CU</vt:lpstr>
      <vt:lpstr>Comisión D15 – Méritos obligatorios</vt:lpstr>
      <vt:lpstr>Méritos específicos</vt:lpstr>
      <vt:lpstr>Méritos complementarios</vt:lpstr>
      <vt:lpstr>Criterios Docencia, Gestión y Transferencia/Actividad Profesional</vt:lpstr>
      <vt:lpstr>En Economía: B para TU </vt:lpstr>
      <vt:lpstr>PEP - Figuras “junior”: AD y PCD</vt:lpstr>
      <vt:lpstr>PCD Economía</vt:lpstr>
      <vt:lpstr>AD Economía</vt:lpstr>
      <vt:lpstr>Sexenios en Campo 8. Ciencias Económicas y Empresariales</vt:lpstr>
      <vt:lpstr>Sexenios en Campo 8. Ciencias Económicas y Empresariales</vt:lpstr>
      <vt:lpstr>En la práctica… qué hacer?</vt:lpstr>
      <vt:lpstr>Revistas ISI Economía</vt:lpstr>
      <vt:lpstr>Revistas SJR Economía</vt:lpstr>
      <vt:lpstr>Economía</vt:lpstr>
      <vt:lpstr>Business</vt:lpstr>
      <vt:lpstr>SPI – Indice de calidad de editoriales</vt:lpstr>
      <vt:lpstr>SPI Economía</vt:lpstr>
      <vt:lpstr>¿Qué es el índice H?</vt:lpstr>
      <vt:lpstr>Creando un informe de citas (Web of Science)</vt:lpstr>
      <vt:lpstr>Índice de autores WOS</vt:lpstr>
      <vt:lpstr>Búsqueda WOS</vt:lpstr>
      <vt:lpstr>Informe de citas</vt:lpstr>
      <vt:lpstr>Promedio de citas por año</vt:lpstr>
      <vt:lpstr>Informe de citas Scopus</vt:lpstr>
      <vt:lpstr>Entramos al perfil del autor</vt:lpstr>
      <vt:lpstr>View Citation Overview</vt:lpstr>
      <vt:lpstr>Buscando citas: La utilidad de normalizar el nombre en la autoría</vt:lpstr>
      <vt:lpstr>Algunos Servicios de Apoyo a la Investigación en Bibliotecas Universitarias españolas</vt:lpstr>
      <vt:lpstr>¿Alguna cuestión? </vt:lpstr>
    </vt:vector>
  </TitlesOfParts>
  <Company>Universidad de Sevilla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utilizar los indicadores bibliométricos para solicitar sexenios y acreditaciones</dc:title>
  <dc:creator>Biblioteca</dc:creator>
  <cp:lastModifiedBy>Belen Fornovi Rodriguez</cp:lastModifiedBy>
  <cp:revision>419</cp:revision>
  <dcterms:created xsi:type="dcterms:W3CDTF">2010-10-27T11:42:43Z</dcterms:created>
  <dcterms:modified xsi:type="dcterms:W3CDTF">2018-05-28T10:04:14Z</dcterms:modified>
</cp:coreProperties>
</file>