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5"/>
  </p:notesMasterIdLst>
  <p:sldIdLst>
    <p:sldId id="256" r:id="rId2"/>
    <p:sldId id="258" r:id="rId3"/>
    <p:sldId id="259" r:id="rId4"/>
    <p:sldId id="260" r:id="rId5"/>
    <p:sldId id="262" r:id="rId6"/>
    <p:sldId id="264" r:id="rId7"/>
    <p:sldId id="265" r:id="rId8"/>
    <p:sldId id="266" r:id="rId9"/>
    <p:sldId id="267" r:id="rId10"/>
    <p:sldId id="261" r:id="rId11"/>
    <p:sldId id="268" r:id="rId12"/>
    <p:sldId id="269" r:id="rId13"/>
    <p:sldId id="270" r:id="rId14"/>
  </p:sldIdLst>
  <p:sldSz cx="9144000" cy="6858000" type="screen4x3"/>
  <p:notesSz cx="6858000" cy="9144000"/>
  <p:embeddedFontLst>
    <p:embeddedFont>
      <p:font typeface="Catamaran" panose="020B0604020202020204" charset="0"/>
      <p:regular r:id="rId16"/>
    </p:embeddedFont>
    <p:embeddedFont>
      <p:font typeface="Calibri" panose="020F0502020204030204" pitchFamily="34" charset="0"/>
      <p:regular r:id="rId17"/>
      <p:bold r:id="rId18"/>
      <p:italic r:id="rId19"/>
      <p:boldItalic r:id="rId2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4F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p:scale>
          <a:sx n="72" d="100"/>
          <a:sy n="72" d="100"/>
        </p:scale>
        <p:origin x="-1114" y="211"/>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710278-3DAA-49E0-B673-EC0331B1CF8C}" type="datetimeFigureOut">
              <a:rPr lang="es-ES" smtClean="0"/>
              <a:t>04/03/2021</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952835-4DC0-453D-8325-8E36DD79CB0D}" type="slidenum">
              <a:rPr lang="es-ES" smtClean="0"/>
              <a:t>‹Nº›</a:t>
            </a:fld>
            <a:endParaRPr lang="es-ES"/>
          </a:p>
        </p:txBody>
      </p:sp>
    </p:spTree>
    <p:extLst>
      <p:ext uri="{BB962C8B-B14F-4D97-AF65-F5344CB8AC3E}">
        <p14:creationId xmlns:p14="http://schemas.microsoft.com/office/powerpoint/2010/main" val="2101794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Imagen tomada de http://www.webquestcreator2.com/majwq/ver/verc/45805</a:t>
            </a:r>
            <a:endParaRPr lang="es-ES" dirty="0"/>
          </a:p>
        </p:txBody>
      </p:sp>
      <p:sp>
        <p:nvSpPr>
          <p:cNvPr id="4" name="3 Marcador de número de diapositiva"/>
          <p:cNvSpPr>
            <a:spLocks noGrp="1"/>
          </p:cNvSpPr>
          <p:nvPr>
            <p:ph type="sldNum" sz="quarter" idx="10"/>
          </p:nvPr>
        </p:nvSpPr>
        <p:spPr/>
        <p:txBody>
          <a:bodyPr/>
          <a:lstStyle/>
          <a:p>
            <a:fld id="{73952835-4DC0-453D-8325-8E36DD79CB0D}" type="slidenum">
              <a:rPr lang="es-ES" smtClean="0"/>
              <a:t>2</a:t>
            </a:fld>
            <a:endParaRPr lang="es-ES"/>
          </a:p>
        </p:txBody>
      </p:sp>
    </p:spTree>
    <p:extLst>
      <p:ext uri="{BB962C8B-B14F-4D97-AF65-F5344CB8AC3E}">
        <p14:creationId xmlns:p14="http://schemas.microsoft.com/office/powerpoint/2010/main" val="34567859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770917E3-90B9-48AD-80DA-D8DE58AF8445}"/>
              </a:ext>
            </a:extLst>
          </p:cNvPr>
          <p:cNvSpPr>
            <a:spLocks noGrp="1"/>
          </p:cNvSpPr>
          <p:nvPr>
            <p:ph type="dt" sz="half" idx="10"/>
          </p:nvPr>
        </p:nvSpPr>
        <p:spPr>
          <a:xfrm>
            <a:off x="838200" y="6356350"/>
            <a:ext cx="2057400" cy="365125"/>
          </a:xfrm>
        </p:spPr>
        <p:txBody>
          <a:bodyPr/>
          <a:lstStyle/>
          <a:p>
            <a:fld id="{672B9FBB-67EB-4F1A-BE27-8517A5762D10}" type="datetimeFigureOut">
              <a:rPr lang="es-ES" smtClean="0"/>
              <a:t>04/03/2021</a:t>
            </a:fld>
            <a:endParaRPr lang="es-ES"/>
          </a:p>
        </p:txBody>
      </p:sp>
      <p:sp>
        <p:nvSpPr>
          <p:cNvPr id="6" name="Footer Placeholder 4">
            <a:extLst>
              <a:ext uri="{FF2B5EF4-FFF2-40B4-BE49-F238E27FC236}">
                <a16:creationId xmlns:a16="http://schemas.microsoft.com/office/drawing/2014/main" id="{4DFA5136-4569-476B-9032-C79D7498AF05}"/>
              </a:ext>
            </a:extLst>
          </p:cNvPr>
          <p:cNvSpPr>
            <a:spLocks noGrp="1"/>
          </p:cNvSpPr>
          <p:nvPr>
            <p:ph type="ftr" sz="quarter" idx="11"/>
          </p:nvPr>
        </p:nvSpPr>
        <p:spPr>
          <a:xfrm>
            <a:off x="4038600" y="6356350"/>
            <a:ext cx="3086100" cy="365125"/>
          </a:xfrm>
        </p:spPr>
        <p:txBody>
          <a:bodyPr/>
          <a:lstStyle/>
          <a:p>
            <a:endParaRPr lang="es-ES"/>
          </a:p>
        </p:txBody>
      </p:sp>
      <p:sp>
        <p:nvSpPr>
          <p:cNvPr id="7" name="Slide Number Placeholder 5">
            <a:extLst>
              <a:ext uri="{FF2B5EF4-FFF2-40B4-BE49-F238E27FC236}">
                <a16:creationId xmlns:a16="http://schemas.microsoft.com/office/drawing/2014/main" id="{E7779238-855F-4FC9-847A-EE7C291DF1F1}"/>
              </a:ext>
            </a:extLst>
          </p:cNvPr>
          <p:cNvSpPr>
            <a:spLocks noGrp="1"/>
          </p:cNvSpPr>
          <p:nvPr>
            <p:ph type="sldNum" sz="quarter" idx="12"/>
          </p:nvPr>
        </p:nvSpPr>
        <p:spPr>
          <a:xfrm>
            <a:off x="8610600" y="6356350"/>
            <a:ext cx="2057400" cy="365125"/>
          </a:xfrm>
        </p:spPr>
        <p:txBody>
          <a:bodyPr/>
          <a:lstStyle/>
          <a:p>
            <a:fld id="{A6EC9E3E-F9FB-4CAE-ADB0-6C6947CEBDED}" type="slidenum">
              <a:rPr lang="es-ES" smtClean="0"/>
              <a:t>‹Nº›</a:t>
            </a:fld>
            <a:endParaRPr lang="es-ES"/>
          </a:p>
        </p:txBody>
      </p:sp>
      <p:pic>
        <p:nvPicPr>
          <p:cNvPr id="8" name="Imagen 7">
            <a:extLst>
              <a:ext uri="{FF2B5EF4-FFF2-40B4-BE49-F238E27FC236}">
                <a16:creationId xmlns:a16="http://schemas.microsoft.com/office/drawing/2014/main" id="{416FE1E1-6F90-419A-BA62-A99FB36737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93383" y="6064000"/>
            <a:ext cx="1217702" cy="673310"/>
          </a:xfrm>
          <a:prstGeom prst="rect">
            <a:avLst/>
          </a:prstGeom>
        </p:spPr>
      </p:pic>
      <p:pic>
        <p:nvPicPr>
          <p:cNvPr id="9" name="Imagen 8">
            <a:extLst>
              <a:ext uri="{FF2B5EF4-FFF2-40B4-BE49-F238E27FC236}">
                <a16:creationId xmlns:a16="http://schemas.microsoft.com/office/drawing/2014/main" id="{150EDC53-365F-4DF8-AA3A-24106F9B749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6797" t="7768" r="36875" b="41942"/>
          <a:stretch/>
        </p:blipFill>
        <p:spPr>
          <a:xfrm>
            <a:off x="2986308" y="533400"/>
            <a:ext cx="3209926" cy="3448050"/>
          </a:xfrm>
          <a:prstGeom prst="rect">
            <a:avLst/>
          </a:prstGeom>
        </p:spPr>
      </p:pic>
      <p:sp>
        <p:nvSpPr>
          <p:cNvPr id="10" name="Rectángulo 9">
            <a:extLst>
              <a:ext uri="{FF2B5EF4-FFF2-40B4-BE49-F238E27FC236}">
                <a16:creationId xmlns:a16="http://schemas.microsoft.com/office/drawing/2014/main" id="{318E7C4C-4107-45E7-880B-AE534A48D8BE}"/>
              </a:ext>
            </a:extLst>
          </p:cNvPr>
          <p:cNvSpPr/>
          <p:nvPr userDrawn="1"/>
        </p:nvSpPr>
        <p:spPr>
          <a:xfrm>
            <a:off x="1185" y="4391026"/>
            <a:ext cx="9143111" cy="2466974"/>
          </a:xfrm>
          <a:prstGeom prst="rect">
            <a:avLst/>
          </a:prstGeom>
          <a:solidFill>
            <a:srgbClr val="326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Title Placeholder 1">
            <a:extLst>
              <a:ext uri="{FF2B5EF4-FFF2-40B4-BE49-F238E27FC236}">
                <a16:creationId xmlns:a16="http://schemas.microsoft.com/office/drawing/2014/main" id="{532BD04C-D33F-435E-9567-5C59ACC820B9}"/>
              </a:ext>
            </a:extLst>
          </p:cNvPr>
          <p:cNvSpPr>
            <a:spLocks noGrp="1"/>
          </p:cNvSpPr>
          <p:nvPr>
            <p:ph type="title"/>
          </p:nvPr>
        </p:nvSpPr>
        <p:spPr>
          <a:xfrm>
            <a:off x="0" y="4273800"/>
            <a:ext cx="9144000" cy="1325563"/>
          </a:xfrm>
          <a:prstGeom prst="rect">
            <a:avLst/>
          </a:prstGeom>
        </p:spPr>
        <p:txBody>
          <a:bodyPr vert="horz" lIns="91440" tIns="45720" rIns="91440" bIns="45720" rtlCol="0" anchor="b" anchorCtr="0">
            <a:normAutofit/>
          </a:bodyPr>
          <a:lstStyle>
            <a:lvl1pPr algn="ctr">
              <a:defRPr sz="2400">
                <a:solidFill>
                  <a:schemeClr val="bg1"/>
                </a:solidFill>
              </a:defRPr>
            </a:lvl1pPr>
          </a:lstStyle>
          <a:p>
            <a:pPr lvl="0"/>
            <a:r>
              <a:rPr lang="es-ES" dirty="0"/>
              <a:t>Haga clic para modificar el estilo de título del patrón</a:t>
            </a:r>
            <a:endParaRPr lang="en-US" dirty="0"/>
          </a:p>
        </p:txBody>
      </p:sp>
      <p:sp>
        <p:nvSpPr>
          <p:cNvPr id="12" name="Subtitle 2">
            <a:extLst>
              <a:ext uri="{FF2B5EF4-FFF2-40B4-BE49-F238E27FC236}">
                <a16:creationId xmlns:a16="http://schemas.microsoft.com/office/drawing/2014/main" id="{9D3176E6-9D18-49E4-8641-FB457E233BD4}"/>
              </a:ext>
            </a:extLst>
          </p:cNvPr>
          <p:cNvSpPr>
            <a:spLocks noGrp="1"/>
          </p:cNvSpPr>
          <p:nvPr>
            <p:ph type="subTitle" idx="1"/>
          </p:nvPr>
        </p:nvSpPr>
        <p:spPr>
          <a:xfrm>
            <a:off x="0" y="5665517"/>
            <a:ext cx="9144000" cy="835219"/>
          </a:xfrm>
        </p:spPr>
        <p:txBody>
          <a:bodyPr>
            <a:normAutofit/>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n-US" dirty="0"/>
          </a:p>
        </p:txBody>
      </p:sp>
      <p:cxnSp>
        <p:nvCxnSpPr>
          <p:cNvPr id="13" name="Conector recto 12">
            <a:extLst>
              <a:ext uri="{FF2B5EF4-FFF2-40B4-BE49-F238E27FC236}">
                <a16:creationId xmlns:a16="http://schemas.microsoft.com/office/drawing/2014/main" id="{22FF6039-4141-40EB-8CB4-F2B56E260831}"/>
              </a:ext>
            </a:extLst>
          </p:cNvPr>
          <p:cNvCxnSpPr>
            <a:cxnSpLocks/>
          </p:cNvCxnSpPr>
          <p:nvPr userDrawn="1"/>
        </p:nvCxnSpPr>
        <p:spPr>
          <a:xfrm>
            <a:off x="3924000" y="5603547"/>
            <a:ext cx="13277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1825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672B9FBB-67EB-4F1A-BE27-8517A5762D10}" type="datetimeFigureOut">
              <a:rPr lang="es-ES" smtClean="0"/>
              <a:t>04/03/2021</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A6EC9E3E-F9FB-4CAE-ADB0-6C6947CEBDED}" type="slidenum">
              <a:rPr lang="es-ES" smtClean="0"/>
              <a:t>‹Nº›</a:t>
            </a:fld>
            <a:endParaRPr lang="es-ES"/>
          </a:p>
        </p:txBody>
      </p:sp>
      <p:sp>
        <p:nvSpPr>
          <p:cNvPr id="8" name="Rectángulo 7">
            <a:extLst>
              <a:ext uri="{FF2B5EF4-FFF2-40B4-BE49-F238E27FC236}">
                <a16:creationId xmlns:a16="http://schemas.microsoft.com/office/drawing/2014/main" id="{02DC0440-5A86-4184-829E-001CECADFC2B}"/>
              </a:ext>
            </a:extLst>
          </p:cNvPr>
          <p:cNvSpPr/>
          <p:nvPr userDrawn="1"/>
        </p:nvSpPr>
        <p:spPr>
          <a:xfrm>
            <a:off x="720276" y="2026943"/>
            <a:ext cx="2800800" cy="10800"/>
          </a:xfrm>
          <a:prstGeom prst="rect">
            <a:avLst/>
          </a:prstGeom>
          <a:solidFill>
            <a:srgbClr val="326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199715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672B9FBB-67EB-4F1A-BE27-8517A5762D10}" type="datetimeFigureOut">
              <a:rPr lang="es-ES" smtClean="0"/>
              <a:t>04/03/2021</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A6EC9E3E-F9FB-4CAE-ADB0-6C6947CEBDED}" type="slidenum">
              <a:rPr lang="es-ES" smtClean="0"/>
              <a:t>‹Nº›</a:t>
            </a:fld>
            <a:endParaRPr lang="es-ES"/>
          </a:p>
        </p:txBody>
      </p:sp>
      <p:sp>
        <p:nvSpPr>
          <p:cNvPr id="8" name="Rectángulo 7">
            <a:extLst>
              <a:ext uri="{FF2B5EF4-FFF2-40B4-BE49-F238E27FC236}">
                <a16:creationId xmlns:a16="http://schemas.microsoft.com/office/drawing/2014/main" id="{3C794AF2-6D68-4CF0-88F9-5F8A51A06F25}"/>
              </a:ext>
            </a:extLst>
          </p:cNvPr>
          <p:cNvSpPr/>
          <p:nvPr userDrawn="1"/>
        </p:nvSpPr>
        <p:spPr>
          <a:xfrm>
            <a:off x="720276" y="2026943"/>
            <a:ext cx="2800800" cy="10800"/>
          </a:xfrm>
          <a:prstGeom prst="rect">
            <a:avLst/>
          </a:prstGeom>
          <a:solidFill>
            <a:srgbClr val="326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132148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partado y títulos">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BD3960DE-0938-438B-A797-3A9102308A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8" y="0"/>
            <a:ext cx="9142984" cy="6857999"/>
          </a:xfrm>
          <a:prstGeom prst="rect">
            <a:avLst/>
          </a:prstGeom>
        </p:spPr>
      </p:pic>
      <p:sp>
        <p:nvSpPr>
          <p:cNvPr id="7" name="Subtitle 2">
            <a:extLst>
              <a:ext uri="{FF2B5EF4-FFF2-40B4-BE49-F238E27FC236}">
                <a16:creationId xmlns:a16="http://schemas.microsoft.com/office/drawing/2014/main" id="{B81CCBBF-21F3-4EC4-83DB-C4B0FD7F4504}"/>
              </a:ext>
            </a:extLst>
          </p:cNvPr>
          <p:cNvSpPr>
            <a:spLocks noGrp="1"/>
          </p:cNvSpPr>
          <p:nvPr>
            <p:ph type="subTitle" idx="1"/>
          </p:nvPr>
        </p:nvSpPr>
        <p:spPr>
          <a:xfrm>
            <a:off x="4778718" y="3146231"/>
            <a:ext cx="4114800" cy="835219"/>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n-US" dirty="0"/>
          </a:p>
        </p:txBody>
      </p:sp>
      <p:pic>
        <p:nvPicPr>
          <p:cNvPr id="11" name="Imagen 10">
            <a:extLst>
              <a:ext uri="{FF2B5EF4-FFF2-40B4-BE49-F238E27FC236}">
                <a16:creationId xmlns:a16="http://schemas.microsoft.com/office/drawing/2014/main" id="{F2BF9D1F-E177-451B-A351-0468A0A3150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66916" y="5989670"/>
            <a:ext cx="1623603" cy="673310"/>
          </a:xfrm>
          <a:prstGeom prst="rect">
            <a:avLst/>
          </a:prstGeom>
        </p:spPr>
      </p:pic>
      <p:sp>
        <p:nvSpPr>
          <p:cNvPr id="12" name="Title Placeholder 1">
            <a:extLst>
              <a:ext uri="{FF2B5EF4-FFF2-40B4-BE49-F238E27FC236}">
                <a16:creationId xmlns:a16="http://schemas.microsoft.com/office/drawing/2014/main" id="{58F05591-50A5-4323-B4E7-13678A67639C}"/>
              </a:ext>
            </a:extLst>
          </p:cNvPr>
          <p:cNvSpPr>
            <a:spLocks noGrp="1"/>
          </p:cNvSpPr>
          <p:nvPr>
            <p:ph type="title"/>
          </p:nvPr>
        </p:nvSpPr>
        <p:spPr>
          <a:xfrm>
            <a:off x="3476175" y="2047874"/>
            <a:ext cx="1623604" cy="2828925"/>
          </a:xfrm>
          <a:prstGeom prst="rect">
            <a:avLst/>
          </a:prstGeom>
        </p:spPr>
        <p:txBody>
          <a:bodyPr vert="horz" lIns="91440" tIns="45720" rIns="91440" bIns="45720" rtlCol="0" anchor="b" anchorCtr="0">
            <a:normAutofit/>
          </a:bodyPr>
          <a:lstStyle>
            <a:lvl1pPr algn="ctr">
              <a:defRPr sz="17000"/>
            </a:lvl1pPr>
          </a:lstStyle>
          <a:p>
            <a:pPr lvl="0"/>
            <a:r>
              <a:rPr lang="es-ES" dirty="0"/>
              <a:t>H</a:t>
            </a:r>
            <a:endParaRPr lang="en-US" dirty="0"/>
          </a:p>
        </p:txBody>
      </p:sp>
    </p:spTree>
    <p:extLst>
      <p:ext uri="{BB962C8B-B14F-4D97-AF65-F5344CB8AC3E}">
        <p14:creationId xmlns:p14="http://schemas.microsoft.com/office/powerpoint/2010/main" val="784938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72B9FBB-67EB-4F1A-BE27-8517A5762D10}" type="datetimeFigureOut">
              <a:rPr lang="es-ES" smtClean="0"/>
              <a:t>04/03/2021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6EC9E3E-F9FB-4CAE-ADB0-6C6947CEBDED}" type="slidenum">
              <a:rPr lang="es-ES" smtClean="0"/>
              <a:t>‹Nº›</a:t>
            </a:fld>
            <a:endParaRPr lang="es-ES"/>
          </a:p>
        </p:txBody>
      </p:sp>
      <p:sp>
        <p:nvSpPr>
          <p:cNvPr id="7" name="Rectángulo 6">
            <a:extLst>
              <a:ext uri="{FF2B5EF4-FFF2-40B4-BE49-F238E27FC236}">
                <a16:creationId xmlns:a16="http://schemas.microsoft.com/office/drawing/2014/main" id="{C4E77E5C-B197-4B80-A3FA-05E6E8710DB5}"/>
              </a:ext>
            </a:extLst>
          </p:cNvPr>
          <p:cNvSpPr/>
          <p:nvPr userDrawn="1"/>
        </p:nvSpPr>
        <p:spPr>
          <a:xfrm>
            <a:off x="718005" y="1761602"/>
            <a:ext cx="7840800" cy="10800"/>
          </a:xfrm>
          <a:prstGeom prst="rect">
            <a:avLst/>
          </a:prstGeom>
          <a:solidFill>
            <a:srgbClr val="326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812059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dirty="0"/>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672B9FBB-67EB-4F1A-BE27-8517A5762D10}" type="datetimeFigureOut">
              <a:rPr lang="es-ES" smtClean="0"/>
              <a:t>04/03/2021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6EC9E3E-F9FB-4CAE-ADB0-6C6947CEBDED}" type="slidenum">
              <a:rPr lang="es-ES" smtClean="0"/>
              <a:t>‹Nº›</a:t>
            </a:fld>
            <a:endParaRPr lang="es-ES"/>
          </a:p>
        </p:txBody>
      </p:sp>
    </p:spTree>
    <p:extLst>
      <p:ext uri="{BB962C8B-B14F-4D97-AF65-F5344CB8AC3E}">
        <p14:creationId xmlns:p14="http://schemas.microsoft.com/office/powerpoint/2010/main" val="1092473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672B9FBB-67EB-4F1A-BE27-8517A5762D10}" type="datetimeFigureOut">
              <a:rPr lang="es-ES" smtClean="0"/>
              <a:t>04/03/2021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6EC9E3E-F9FB-4CAE-ADB0-6C6947CEBDED}" type="slidenum">
              <a:rPr lang="es-ES" smtClean="0"/>
              <a:t>‹Nº›</a:t>
            </a:fld>
            <a:endParaRPr lang="es-ES"/>
          </a:p>
        </p:txBody>
      </p:sp>
      <p:sp>
        <p:nvSpPr>
          <p:cNvPr id="7" name="Rectángulo 6">
            <a:extLst>
              <a:ext uri="{FF2B5EF4-FFF2-40B4-BE49-F238E27FC236}">
                <a16:creationId xmlns:a16="http://schemas.microsoft.com/office/drawing/2014/main" id="{A5B80D56-86AB-4F9C-AC70-C3A14DF88819}"/>
              </a:ext>
            </a:extLst>
          </p:cNvPr>
          <p:cNvSpPr/>
          <p:nvPr userDrawn="1"/>
        </p:nvSpPr>
        <p:spPr>
          <a:xfrm>
            <a:off x="718004" y="4551068"/>
            <a:ext cx="7840800" cy="10800"/>
          </a:xfrm>
          <a:prstGeom prst="rect">
            <a:avLst/>
          </a:prstGeom>
          <a:solidFill>
            <a:srgbClr val="326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188085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672B9FBB-67EB-4F1A-BE27-8517A5762D10}" type="datetimeFigureOut">
              <a:rPr lang="es-ES" smtClean="0"/>
              <a:t>04/03/2021</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A6EC9E3E-F9FB-4CAE-ADB0-6C6947CEBDED}" type="slidenum">
              <a:rPr lang="es-ES" smtClean="0"/>
              <a:t>‹Nº›</a:t>
            </a:fld>
            <a:endParaRPr lang="es-ES"/>
          </a:p>
        </p:txBody>
      </p:sp>
      <p:sp>
        <p:nvSpPr>
          <p:cNvPr id="8" name="Rectángulo 7">
            <a:extLst>
              <a:ext uri="{FF2B5EF4-FFF2-40B4-BE49-F238E27FC236}">
                <a16:creationId xmlns:a16="http://schemas.microsoft.com/office/drawing/2014/main" id="{C41DBECD-C9CD-421C-A3F2-1693328A6BC0}"/>
              </a:ext>
            </a:extLst>
          </p:cNvPr>
          <p:cNvSpPr/>
          <p:nvPr userDrawn="1"/>
        </p:nvSpPr>
        <p:spPr>
          <a:xfrm>
            <a:off x="718005" y="1761602"/>
            <a:ext cx="7840800" cy="10800"/>
          </a:xfrm>
          <a:prstGeom prst="rect">
            <a:avLst/>
          </a:prstGeom>
          <a:solidFill>
            <a:srgbClr val="326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024298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672B9FBB-67EB-4F1A-BE27-8517A5762D10}" type="datetimeFigureOut">
              <a:rPr lang="es-ES" smtClean="0"/>
              <a:t>04/03/2021</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A6EC9E3E-F9FB-4CAE-ADB0-6C6947CEBDED}" type="slidenum">
              <a:rPr lang="es-ES" smtClean="0"/>
              <a:t>‹Nº›</a:t>
            </a:fld>
            <a:endParaRPr lang="es-ES"/>
          </a:p>
        </p:txBody>
      </p:sp>
      <p:sp>
        <p:nvSpPr>
          <p:cNvPr id="10" name="Rectángulo 9">
            <a:extLst>
              <a:ext uri="{FF2B5EF4-FFF2-40B4-BE49-F238E27FC236}">
                <a16:creationId xmlns:a16="http://schemas.microsoft.com/office/drawing/2014/main" id="{36C3E618-5C81-46FD-B8D6-5DD7F3756595}"/>
              </a:ext>
            </a:extLst>
          </p:cNvPr>
          <p:cNvSpPr/>
          <p:nvPr userDrawn="1"/>
        </p:nvSpPr>
        <p:spPr>
          <a:xfrm>
            <a:off x="718005" y="1689032"/>
            <a:ext cx="7840800" cy="10800"/>
          </a:xfrm>
          <a:prstGeom prst="rect">
            <a:avLst/>
          </a:prstGeom>
          <a:solidFill>
            <a:srgbClr val="326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703212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72B9FBB-67EB-4F1A-BE27-8517A5762D10}" type="datetimeFigureOut">
              <a:rPr lang="es-ES" smtClean="0"/>
              <a:t>04/03/2021</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A6EC9E3E-F9FB-4CAE-ADB0-6C6947CEBDED}" type="slidenum">
              <a:rPr lang="es-ES" smtClean="0"/>
              <a:t>‹Nº›</a:t>
            </a:fld>
            <a:endParaRPr lang="es-ES"/>
          </a:p>
        </p:txBody>
      </p:sp>
      <p:sp>
        <p:nvSpPr>
          <p:cNvPr id="6" name="Rectángulo 5">
            <a:extLst>
              <a:ext uri="{FF2B5EF4-FFF2-40B4-BE49-F238E27FC236}">
                <a16:creationId xmlns:a16="http://schemas.microsoft.com/office/drawing/2014/main" id="{02110A83-76B1-4F87-A409-CDB886555954}"/>
              </a:ext>
            </a:extLst>
          </p:cNvPr>
          <p:cNvSpPr/>
          <p:nvPr userDrawn="1"/>
        </p:nvSpPr>
        <p:spPr>
          <a:xfrm>
            <a:off x="718005" y="1761602"/>
            <a:ext cx="7840800" cy="10800"/>
          </a:xfrm>
          <a:prstGeom prst="rect">
            <a:avLst/>
          </a:prstGeom>
          <a:solidFill>
            <a:srgbClr val="326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005595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2B9FBB-67EB-4F1A-BE27-8517A5762D10}" type="datetimeFigureOut">
              <a:rPr lang="es-ES" smtClean="0"/>
              <a:t>04/03/2021</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A6EC9E3E-F9FB-4CAE-ADB0-6C6947CEBDED}" type="slidenum">
              <a:rPr lang="es-ES" smtClean="0"/>
              <a:t>‹Nº›</a:t>
            </a:fld>
            <a:endParaRPr lang="es-ES"/>
          </a:p>
        </p:txBody>
      </p:sp>
    </p:spTree>
    <p:extLst>
      <p:ext uri="{BB962C8B-B14F-4D97-AF65-F5344CB8AC3E}">
        <p14:creationId xmlns:p14="http://schemas.microsoft.com/office/powerpoint/2010/main" val="3461661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b" anchorCtr="0">
            <a:normAutofit/>
          </a:bodyPr>
          <a:lstStyle/>
          <a:p>
            <a:pPr lvl="0"/>
            <a:r>
              <a:rPr lang="es-ES" dirty="0"/>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2B9FBB-67EB-4F1A-BE27-8517A5762D10}" type="datetimeFigureOut">
              <a:rPr lang="es-ES" smtClean="0"/>
              <a:t>04/03/2021</a:t>
            </a:fld>
            <a:endParaRPr lang="es-E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EC9E3E-F9FB-4CAE-ADB0-6C6947CEBDED}" type="slidenum">
              <a:rPr lang="es-ES" smtClean="0"/>
              <a:t>‹Nº›</a:t>
            </a:fld>
            <a:endParaRPr lang="es-ES"/>
          </a:p>
        </p:txBody>
      </p:sp>
      <p:sp>
        <p:nvSpPr>
          <p:cNvPr id="7" name="Rectángulo 6">
            <a:extLst>
              <a:ext uri="{FF2B5EF4-FFF2-40B4-BE49-F238E27FC236}">
                <a16:creationId xmlns:a16="http://schemas.microsoft.com/office/drawing/2014/main" id="{2B28BD1A-F06E-4573-B02D-E28F3ADB7837}"/>
              </a:ext>
            </a:extLst>
          </p:cNvPr>
          <p:cNvSpPr/>
          <p:nvPr userDrawn="1"/>
        </p:nvSpPr>
        <p:spPr>
          <a:xfrm>
            <a:off x="1185" y="6116128"/>
            <a:ext cx="9142815" cy="741871"/>
          </a:xfrm>
          <a:prstGeom prst="rect">
            <a:avLst/>
          </a:prstGeom>
          <a:solidFill>
            <a:srgbClr val="326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a:extLst>
              <a:ext uri="{FF2B5EF4-FFF2-40B4-BE49-F238E27FC236}">
                <a16:creationId xmlns:a16="http://schemas.microsoft.com/office/drawing/2014/main" id="{153F8B28-12C8-468A-A122-BA083F3AABF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760198" y="6130642"/>
            <a:ext cx="1623603" cy="673310"/>
          </a:xfrm>
          <a:prstGeom prst="rect">
            <a:avLst/>
          </a:prstGeom>
        </p:spPr>
      </p:pic>
    </p:spTree>
    <p:extLst>
      <p:ext uri="{BB962C8B-B14F-4D97-AF65-F5344CB8AC3E}">
        <p14:creationId xmlns:p14="http://schemas.microsoft.com/office/powerpoint/2010/main" val="341219985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62" r:id="rId3"/>
    <p:sldLayoutId id="2147483661"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l" defTabSz="914400" rtl="0" eaLnBrk="1" latinLnBrk="0" hangingPunct="1">
        <a:lnSpc>
          <a:spcPct val="90000"/>
        </a:lnSpc>
        <a:spcBef>
          <a:spcPct val="0"/>
        </a:spcBef>
        <a:buNone/>
        <a:defRPr lang="en-US" sz="3000" kern="1200" dirty="0">
          <a:solidFill>
            <a:srgbClr val="326195"/>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5.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5.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5.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1C3663E-6604-43B2-98F5-23CB826DB8E7}"/>
              </a:ext>
            </a:extLst>
          </p:cNvPr>
          <p:cNvSpPr>
            <a:spLocks noGrp="1"/>
          </p:cNvSpPr>
          <p:nvPr>
            <p:ph type="title"/>
          </p:nvPr>
        </p:nvSpPr>
        <p:spPr/>
        <p:txBody>
          <a:bodyPr/>
          <a:lstStyle/>
          <a:p>
            <a:r>
              <a:rPr lang="es-ES" dirty="0"/>
              <a:t>Isabel María del Águila, Rafael </a:t>
            </a:r>
            <a:r>
              <a:rPr lang="es-ES" dirty="0" err="1"/>
              <a:t>Guirado</a:t>
            </a:r>
            <a:r>
              <a:rPr lang="es-ES" dirty="0"/>
              <a:t> Clavijo, Clara Marcela Miranda </a:t>
            </a:r>
          </a:p>
        </p:txBody>
      </p:sp>
      <p:sp>
        <p:nvSpPr>
          <p:cNvPr id="7" name="Subtítulo 6">
            <a:extLst>
              <a:ext uri="{FF2B5EF4-FFF2-40B4-BE49-F238E27FC236}">
                <a16:creationId xmlns:a16="http://schemas.microsoft.com/office/drawing/2014/main" id="{DC7B8580-941D-4E7F-874D-3C6FDED380AE}"/>
              </a:ext>
            </a:extLst>
          </p:cNvPr>
          <p:cNvSpPr>
            <a:spLocks noGrp="1"/>
          </p:cNvSpPr>
          <p:nvPr>
            <p:ph type="subTitle" idx="1"/>
          </p:nvPr>
        </p:nvSpPr>
        <p:spPr/>
        <p:txBody>
          <a:bodyPr/>
          <a:lstStyle/>
          <a:p>
            <a:r>
              <a:rPr lang="en-US" b="1" dirty="0" err="1"/>
              <a:t>Juegos</a:t>
            </a:r>
            <a:r>
              <a:rPr lang="en-US" b="1" dirty="0"/>
              <a:t> </a:t>
            </a:r>
            <a:r>
              <a:rPr lang="en-US" b="1" dirty="0" err="1"/>
              <a:t>serios</a:t>
            </a:r>
            <a:r>
              <a:rPr lang="en-US" b="1" dirty="0"/>
              <a:t> para </a:t>
            </a:r>
            <a:r>
              <a:rPr lang="en-US" b="1" dirty="0" err="1"/>
              <a:t>aprender</a:t>
            </a:r>
            <a:r>
              <a:rPr lang="en-US" b="1" dirty="0"/>
              <a:t> </a:t>
            </a:r>
            <a:r>
              <a:rPr lang="en-US" b="1" dirty="0" err="1"/>
              <a:t>gestión</a:t>
            </a:r>
            <a:r>
              <a:rPr lang="en-US" b="1" dirty="0"/>
              <a:t> </a:t>
            </a:r>
            <a:r>
              <a:rPr lang="en-US" b="1" dirty="0" err="1"/>
              <a:t>ágil</a:t>
            </a:r>
            <a:r>
              <a:rPr lang="en-US" b="1" dirty="0"/>
              <a:t> de </a:t>
            </a:r>
            <a:r>
              <a:rPr lang="en-US" b="1" dirty="0" err="1" smtClean="0"/>
              <a:t>proyectos</a:t>
            </a:r>
            <a:endParaRPr lang="es-ES" dirty="0"/>
          </a:p>
        </p:txBody>
      </p:sp>
      <p:pic>
        <p:nvPicPr>
          <p:cNvPr id="2" name="1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537873030"/>
      </p:ext>
    </p:extLst>
  </p:cSld>
  <p:clrMapOvr>
    <a:masterClrMapping/>
  </p:clrMapOvr>
  <mc:AlternateContent xmlns:mc="http://schemas.openxmlformats.org/markup-compatibility/2006" xmlns:p14="http://schemas.microsoft.com/office/powerpoint/2010/main">
    <mc:Choice Requires="p14">
      <p:transition spd="slow" p14:dur="2000" advTm="22495"/>
    </mc:Choice>
    <mc:Fallback xmlns="">
      <p:transition spd="slow" advTm="22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Plan de juegos según tema.</a:t>
            </a:r>
            <a:endParaRPr lang="es-ES" dirty="0"/>
          </a:p>
        </p:txBody>
      </p:sp>
      <p:pic>
        <p:nvPicPr>
          <p:cNvPr id="3" name="2 Imagen"/>
          <p:cNvPicPr>
            <a:picLocks noChangeAspect="1"/>
          </p:cNvPicPr>
          <p:nvPr/>
        </p:nvPicPr>
        <p:blipFill rotWithShape="1">
          <a:blip r:embed="rId4">
            <a:extLst>
              <a:ext uri="{28A0092B-C50C-407E-A947-70E740481C1C}">
                <a14:useLocalDpi xmlns:a14="http://schemas.microsoft.com/office/drawing/2010/main" val="0"/>
              </a:ext>
            </a:extLst>
          </a:blip>
          <a:srcRect r="1279"/>
          <a:stretch/>
        </p:blipFill>
        <p:spPr>
          <a:xfrm>
            <a:off x="116958" y="2097888"/>
            <a:ext cx="9027042" cy="3704213"/>
          </a:xfrm>
          <a:prstGeom prst="rect">
            <a:avLst/>
          </a:prstGeom>
        </p:spPr>
      </p:pic>
      <p:pic>
        <p:nvPicPr>
          <p:cNvPr id="4" name="3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790257242"/>
      </p:ext>
    </p:extLst>
  </p:cSld>
  <p:clrMapOvr>
    <a:masterClrMapping/>
  </p:clrMapOvr>
  <mc:AlternateContent xmlns:mc="http://schemas.openxmlformats.org/markup-compatibility/2006" xmlns:p14="http://schemas.microsoft.com/office/powerpoint/2010/main">
    <mc:Choice Requires="p14">
      <p:transition spd="slow" p14:dur="2000" advTm="64171"/>
    </mc:Choice>
    <mc:Fallback xmlns="">
      <p:transition spd="slow" advTm="64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Mapeo sobre los objetivos</a:t>
            </a:r>
            <a:endParaRPr lang="es-ES" dirty="0"/>
          </a:p>
        </p:txBody>
      </p:sp>
      <p:sp>
        <p:nvSpPr>
          <p:cNvPr id="3" name="2 Marcador de contenido"/>
          <p:cNvSpPr>
            <a:spLocks noGrp="1"/>
          </p:cNvSpPr>
          <p:nvPr>
            <p:ph idx="1"/>
          </p:nvPr>
        </p:nvSpPr>
        <p:spPr/>
        <p:txBody>
          <a:bodyPr>
            <a:normAutofit fontScale="62500" lnSpcReduction="20000"/>
          </a:bodyPr>
          <a:lstStyle/>
          <a:p>
            <a:r>
              <a:rPr lang="es-ES" dirty="0" err="1" smtClean="0"/>
              <a:t>Marshmallow</a:t>
            </a:r>
            <a:r>
              <a:rPr lang="es-ES" dirty="0" smtClean="0"/>
              <a:t> </a:t>
            </a:r>
            <a:r>
              <a:rPr lang="es-ES" dirty="0" err="1"/>
              <a:t>challenge</a:t>
            </a:r>
            <a:r>
              <a:rPr lang="es-ES" dirty="0"/>
              <a:t>: 1.</a:t>
            </a:r>
          </a:p>
          <a:p>
            <a:r>
              <a:rPr lang="es-ES" dirty="0" err="1" smtClean="0"/>
              <a:t>Jedi</a:t>
            </a:r>
            <a:r>
              <a:rPr lang="es-ES" dirty="0" smtClean="0"/>
              <a:t> </a:t>
            </a:r>
            <a:r>
              <a:rPr lang="es-ES" dirty="0"/>
              <a:t>21: 1.</a:t>
            </a:r>
          </a:p>
          <a:p>
            <a:r>
              <a:rPr lang="es-ES" dirty="0" smtClean="0"/>
              <a:t>Construir </a:t>
            </a:r>
            <a:r>
              <a:rPr lang="es-ES" dirty="0"/>
              <a:t>un producto:1.</a:t>
            </a:r>
          </a:p>
          <a:p>
            <a:r>
              <a:rPr lang="es-ES" dirty="0" smtClean="0"/>
              <a:t>Cada </a:t>
            </a:r>
            <a:r>
              <a:rPr lang="es-ES" dirty="0"/>
              <a:t>uno en su lugar: 2.</a:t>
            </a:r>
          </a:p>
          <a:p>
            <a:r>
              <a:rPr lang="es-ES" dirty="0" smtClean="0"/>
              <a:t>Cartas </a:t>
            </a:r>
            <a:r>
              <a:rPr lang="es-ES" dirty="0"/>
              <a:t>de valores y roles: 2.</a:t>
            </a:r>
          </a:p>
          <a:p>
            <a:r>
              <a:rPr lang="es-ES" dirty="0" smtClean="0"/>
              <a:t>Juego </a:t>
            </a:r>
            <a:r>
              <a:rPr lang="es-ES" dirty="0"/>
              <a:t>de planificación: 3.</a:t>
            </a:r>
          </a:p>
          <a:p>
            <a:r>
              <a:rPr lang="en-GB" dirty="0" err="1" smtClean="0"/>
              <a:t>Dibujame</a:t>
            </a:r>
            <a:r>
              <a:rPr lang="en-GB" dirty="0" smtClean="0"/>
              <a:t> </a:t>
            </a:r>
            <a:r>
              <a:rPr lang="en-GB" dirty="0"/>
              <a:t>un dibujo:1, 3.</a:t>
            </a:r>
            <a:endParaRPr lang="es-ES" dirty="0"/>
          </a:p>
          <a:p>
            <a:r>
              <a:rPr lang="es-ES" dirty="0" err="1" smtClean="0"/>
              <a:t>Kanban</a:t>
            </a:r>
            <a:r>
              <a:rPr lang="es-ES" dirty="0" smtClean="0"/>
              <a:t> </a:t>
            </a:r>
            <a:r>
              <a:rPr lang="es-ES" dirty="0"/>
              <a:t>de  colores:1, 4.</a:t>
            </a:r>
          </a:p>
          <a:p>
            <a:r>
              <a:rPr lang="es-ES" dirty="0" err="1" smtClean="0"/>
              <a:t>Parchisi</a:t>
            </a:r>
            <a:r>
              <a:rPr lang="es-ES" dirty="0"/>
              <a:t>: 4, 5.</a:t>
            </a:r>
          </a:p>
          <a:p>
            <a:r>
              <a:rPr lang="es-ES" dirty="0" smtClean="0"/>
              <a:t>Cartas </a:t>
            </a:r>
            <a:r>
              <a:rPr lang="es-ES" dirty="0"/>
              <a:t>de simulación de Scrum : 4, 5.</a:t>
            </a:r>
          </a:p>
          <a:p>
            <a:r>
              <a:rPr lang="es-ES" dirty="0" smtClean="0"/>
              <a:t>El </a:t>
            </a:r>
            <a:r>
              <a:rPr lang="es-ES" dirty="0"/>
              <a:t>mejor juguete volador: 4, 5.</a:t>
            </a:r>
          </a:p>
          <a:p>
            <a:r>
              <a:rPr lang="es-ES" dirty="0" smtClean="0"/>
              <a:t>Cartas </a:t>
            </a:r>
            <a:r>
              <a:rPr lang="es-ES" dirty="0"/>
              <a:t>contra el </a:t>
            </a:r>
            <a:r>
              <a:rPr lang="es-ES" dirty="0" err="1"/>
              <a:t>agilismo</a:t>
            </a:r>
            <a:r>
              <a:rPr lang="es-ES" dirty="0"/>
              <a:t> 1, 2, 4.</a:t>
            </a:r>
          </a:p>
          <a:p>
            <a:r>
              <a:rPr lang="es-ES" dirty="0" smtClean="0"/>
              <a:t>¿</a:t>
            </a:r>
            <a:r>
              <a:rPr lang="es-ES" dirty="0"/>
              <a:t>Quién soy? 1,2, 4.</a:t>
            </a:r>
          </a:p>
          <a:p>
            <a:pPr marL="0" indent="0">
              <a:buNone/>
            </a:pPr>
            <a:endParaRPr lang="es-ES" dirty="0"/>
          </a:p>
        </p:txBody>
      </p:sp>
      <p:pic>
        <p:nvPicPr>
          <p:cNvPr id="4" name="3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208910645"/>
      </p:ext>
    </p:extLst>
  </p:cSld>
  <p:clrMapOvr>
    <a:masterClrMapping/>
  </p:clrMapOvr>
  <mc:AlternateContent xmlns:mc="http://schemas.openxmlformats.org/markup-compatibility/2006" xmlns:p14="http://schemas.microsoft.com/office/powerpoint/2010/main">
    <mc:Choice Requires="p14">
      <p:transition spd="slow" p14:dur="2000" advTm="12825"/>
    </mc:Choice>
    <mc:Fallback xmlns="">
      <p:transition spd="slow" advTm="12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Resultado y discusión</a:t>
            </a:r>
            <a:endParaRPr lang="es-ES" dirty="0"/>
          </a:p>
        </p:txBody>
      </p:sp>
      <p:sp>
        <p:nvSpPr>
          <p:cNvPr id="3" name="2 Marcador de contenido"/>
          <p:cNvSpPr>
            <a:spLocks noGrp="1"/>
          </p:cNvSpPr>
          <p:nvPr>
            <p:ph idx="1"/>
          </p:nvPr>
        </p:nvSpPr>
        <p:spPr/>
        <p:txBody>
          <a:bodyPr>
            <a:normAutofit fontScale="85000" lnSpcReduction="20000"/>
          </a:bodyPr>
          <a:lstStyle/>
          <a:p>
            <a:r>
              <a:rPr lang="es-ES" dirty="0"/>
              <a:t>Los primeros días resultó un poco difícil romper el hielo, pero según avanzábamos, los alumnos intentaban sacar partido a las actividades, no sólo durante la retrospectiva, sino también durante el propio juego buscando conexiones de los conceptos Scrum. </a:t>
            </a:r>
          </a:p>
          <a:p>
            <a:endParaRPr lang="es-ES" dirty="0"/>
          </a:p>
          <a:p>
            <a:r>
              <a:rPr lang="es-ES" dirty="0"/>
              <a:t>Otra dificultad ha sido la necesidad de adaptar las actividades para un grupo de entre 15 y 20 personas. En casos como </a:t>
            </a:r>
            <a:r>
              <a:rPr lang="es-ES" dirty="0" err="1"/>
              <a:t>Kanban</a:t>
            </a:r>
            <a:r>
              <a:rPr lang="es-ES" dirty="0"/>
              <a:t> de colores, el hecho de tener que hacer grupos pequeños incrementó el número de tableros, lo que generó un poco de confusión. Este problema se solventó con Parchís y Cartas de simulación de Scrum aumentando el número de alumnos por grupo y recalculando los parámetros del </a:t>
            </a:r>
            <a:r>
              <a:rPr lang="es-ES" dirty="0" smtClean="0"/>
              <a:t>juego.</a:t>
            </a:r>
            <a:endParaRPr lang="es-ES" dirty="0"/>
          </a:p>
        </p:txBody>
      </p:sp>
      <p:pic>
        <p:nvPicPr>
          <p:cNvPr id="4" name="3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455158220"/>
      </p:ext>
    </p:extLst>
  </p:cSld>
  <p:clrMapOvr>
    <a:masterClrMapping/>
  </p:clrMapOvr>
  <mc:AlternateContent xmlns:mc="http://schemas.openxmlformats.org/markup-compatibility/2006" xmlns:p14="http://schemas.microsoft.com/office/powerpoint/2010/main">
    <mc:Choice Requires="p14">
      <p:transition spd="slow" p14:dur="2000" advTm="48164"/>
    </mc:Choice>
    <mc:Fallback xmlns="">
      <p:transition spd="slow" advTm="48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Conclusiones</a:t>
            </a:r>
            <a:endParaRPr lang="es-ES" dirty="0"/>
          </a:p>
        </p:txBody>
      </p:sp>
      <p:sp>
        <p:nvSpPr>
          <p:cNvPr id="3" name="2 Marcador de contenido"/>
          <p:cNvSpPr>
            <a:spLocks noGrp="1"/>
          </p:cNvSpPr>
          <p:nvPr>
            <p:ph idx="1"/>
          </p:nvPr>
        </p:nvSpPr>
        <p:spPr/>
        <p:txBody>
          <a:bodyPr>
            <a:normAutofit fontScale="85000" lnSpcReduction="20000"/>
          </a:bodyPr>
          <a:lstStyle/>
          <a:p>
            <a:r>
              <a:rPr lang="es-ES" dirty="0"/>
              <a:t>La iniciativa de introducir juegos como estrategia en el aprendizaje ha sido un éxito entre el alumnado. Se han desarrollado 13 actividades con diferentes mecánicas y que ha sido necesario adaptar para trabajar con un grupo más numeroso del que habitualmente se utiliza en los talleres Scrum.</a:t>
            </a:r>
          </a:p>
          <a:p>
            <a:endParaRPr lang="es-ES" dirty="0"/>
          </a:p>
          <a:p>
            <a:r>
              <a:rPr lang="es-ES" dirty="0"/>
              <a:t>Además de capacitarse en las principales técnicas ágiles, se ha mejorado el compromiso de los estudiantes y fortalecido el trabajo en equipo, básico en esta disciplina. Los resultados de satisfacción global de los alumnos estos dos años ha sido muy positiva. Este trabajo está enmarcado dentro del proyecto de innovación docente Ingeniería y Tecnologías del Software, con la intención de realizar una difusión y verificación más extensa de los </a:t>
            </a:r>
            <a:r>
              <a:rPr lang="es-ES" dirty="0" smtClean="0"/>
              <a:t>resultados.</a:t>
            </a:r>
            <a:endParaRPr lang="es-ES" dirty="0"/>
          </a:p>
        </p:txBody>
      </p:sp>
      <p:pic>
        <p:nvPicPr>
          <p:cNvPr id="4" name="3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970581361"/>
      </p:ext>
    </p:extLst>
  </p:cSld>
  <p:clrMapOvr>
    <a:masterClrMapping/>
  </p:clrMapOvr>
  <mc:AlternateContent xmlns:mc="http://schemas.openxmlformats.org/markup-compatibility/2006" xmlns:p14="http://schemas.microsoft.com/office/powerpoint/2010/main">
    <mc:Choice Requires="p14">
      <p:transition spd="slow" p14:dur="2000" advTm="60269"/>
    </mc:Choice>
    <mc:Fallback xmlns="">
      <p:transition spd="slow" advTm="60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339" y="2977116"/>
            <a:ext cx="4034925" cy="2493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ítulo 1">
            <a:extLst>
              <a:ext uri="{FF2B5EF4-FFF2-40B4-BE49-F238E27FC236}">
                <a16:creationId xmlns:a16="http://schemas.microsoft.com/office/drawing/2014/main" id="{B8C3C4E8-18B1-4252-B70E-0D647AC67842}"/>
              </a:ext>
            </a:extLst>
          </p:cNvPr>
          <p:cNvSpPr>
            <a:spLocks noGrp="1"/>
          </p:cNvSpPr>
          <p:nvPr>
            <p:ph type="title"/>
          </p:nvPr>
        </p:nvSpPr>
        <p:spPr/>
        <p:txBody>
          <a:bodyPr/>
          <a:lstStyle/>
          <a:p>
            <a:r>
              <a:rPr lang="es-ES" dirty="0" smtClean="0"/>
              <a:t>Introducción</a:t>
            </a:r>
            <a:endParaRPr lang="es-ES" dirty="0"/>
          </a:p>
        </p:txBody>
      </p:sp>
      <p:sp>
        <p:nvSpPr>
          <p:cNvPr id="3" name="Marcador de contenido 2">
            <a:extLst>
              <a:ext uri="{FF2B5EF4-FFF2-40B4-BE49-F238E27FC236}">
                <a16:creationId xmlns:a16="http://schemas.microsoft.com/office/drawing/2014/main" id="{84BF023C-507A-494A-9B9C-B5E5830167FC}"/>
              </a:ext>
            </a:extLst>
          </p:cNvPr>
          <p:cNvSpPr>
            <a:spLocks noGrp="1"/>
          </p:cNvSpPr>
          <p:nvPr>
            <p:ph idx="1"/>
          </p:nvPr>
        </p:nvSpPr>
        <p:spPr/>
        <p:txBody>
          <a:bodyPr/>
          <a:lstStyle/>
          <a:p>
            <a:pPr marL="0" indent="0">
              <a:buNone/>
            </a:pPr>
            <a:r>
              <a:rPr lang="es-ES" dirty="0" smtClean="0"/>
              <a:t>Educación tradicional</a:t>
            </a:r>
          </a:p>
          <a:p>
            <a:r>
              <a:rPr lang="es-ES" dirty="0" smtClean="0"/>
              <a:t>Alumno solo espectador.</a:t>
            </a:r>
          </a:p>
          <a:p>
            <a:r>
              <a:rPr lang="es-ES" dirty="0" smtClean="0"/>
              <a:t>Conceptos en el limbo sin aplicaciones prácticas.</a:t>
            </a:r>
            <a:endParaRPr lang="es-ES" dirty="0"/>
          </a:p>
        </p:txBody>
      </p:sp>
      <p:pic>
        <p:nvPicPr>
          <p:cNvPr id="4" name="3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547822931"/>
      </p:ext>
    </p:extLst>
  </p:cSld>
  <p:clrMapOvr>
    <a:masterClrMapping/>
  </p:clrMapOvr>
  <mc:AlternateContent xmlns:mc="http://schemas.openxmlformats.org/markup-compatibility/2006" xmlns:p14="http://schemas.microsoft.com/office/powerpoint/2010/main">
    <mc:Choice Requires="p14">
      <p:transition spd="slow" p14:dur="2000" advTm="24895"/>
    </mc:Choice>
    <mc:Fallback xmlns="">
      <p:transition spd="slow" advTm="24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C3C4E8-18B1-4252-B70E-0D647AC67842}"/>
              </a:ext>
            </a:extLst>
          </p:cNvPr>
          <p:cNvSpPr>
            <a:spLocks noGrp="1"/>
          </p:cNvSpPr>
          <p:nvPr>
            <p:ph type="title"/>
          </p:nvPr>
        </p:nvSpPr>
        <p:spPr/>
        <p:txBody>
          <a:bodyPr/>
          <a:lstStyle/>
          <a:p>
            <a:r>
              <a:rPr lang="es-ES" dirty="0" smtClean="0"/>
              <a:t>Introducción</a:t>
            </a:r>
            <a:endParaRPr lang="es-ES" dirty="0"/>
          </a:p>
        </p:txBody>
      </p:sp>
      <p:sp>
        <p:nvSpPr>
          <p:cNvPr id="3" name="Marcador de contenido 2">
            <a:extLst>
              <a:ext uri="{FF2B5EF4-FFF2-40B4-BE49-F238E27FC236}">
                <a16:creationId xmlns:a16="http://schemas.microsoft.com/office/drawing/2014/main" id="{84BF023C-507A-494A-9B9C-B5E5830167FC}"/>
              </a:ext>
            </a:extLst>
          </p:cNvPr>
          <p:cNvSpPr>
            <a:spLocks noGrp="1"/>
          </p:cNvSpPr>
          <p:nvPr>
            <p:ph idx="1"/>
          </p:nvPr>
        </p:nvSpPr>
        <p:spPr/>
        <p:txBody>
          <a:bodyPr/>
          <a:lstStyle/>
          <a:p>
            <a:pPr marL="0" indent="0">
              <a:buNone/>
            </a:pPr>
            <a:r>
              <a:rPr lang="es-ES" dirty="0" smtClean="0"/>
              <a:t>Educación participativa</a:t>
            </a:r>
          </a:p>
          <a:p>
            <a:r>
              <a:rPr lang="en-US" dirty="0" err="1" smtClean="0"/>
              <a:t>Aplicación</a:t>
            </a:r>
            <a:r>
              <a:rPr lang="en-US" dirty="0" smtClean="0"/>
              <a:t> </a:t>
            </a:r>
            <a:r>
              <a:rPr lang="en-US" dirty="0"/>
              <a:t>de </a:t>
            </a:r>
            <a:r>
              <a:rPr lang="en-US" dirty="0" err="1"/>
              <a:t>mecánicas</a:t>
            </a:r>
            <a:r>
              <a:rPr lang="en-US" dirty="0"/>
              <a:t> de </a:t>
            </a:r>
            <a:r>
              <a:rPr lang="en-US" dirty="0" err="1"/>
              <a:t>juego</a:t>
            </a:r>
            <a:r>
              <a:rPr lang="en-US" dirty="0"/>
              <a:t> </a:t>
            </a:r>
            <a:r>
              <a:rPr lang="en-US" dirty="0" err="1"/>
              <a:t>en</a:t>
            </a:r>
            <a:r>
              <a:rPr lang="en-US" dirty="0"/>
              <a:t> </a:t>
            </a:r>
            <a:r>
              <a:rPr lang="en-US" dirty="0" err="1"/>
              <a:t>entornos</a:t>
            </a:r>
            <a:r>
              <a:rPr lang="en-US" dirty="0"/>
              <a:t> no </a:t>
            </a:r>
            <a:r>
              <a:rPr lang="en-US" dirty="0" err="1"/>
              <a:t>lúdicos</a:t>
            </a:r>
            <a:endParaRPr lang="es-ES" dirty="0" smtClean="0"/>
          </a:p>
          <a:p>
            <a:pPr marL="0" indent="0">
              <a:buNone/>
            </a:pPr>
            <a:endParaRPr lang="es-ES"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9135" y="3030722"/>
            <a:ext cx="5065305" cy="2831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3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23548964"/>
      </p:ext>
    </p:extLst>
  </p:cSld>
  <p:clrMapOvr>
    <a:masterClrMapping/>
  </p:clrMapOvr>
  <mc:AlternateContent xmlns:mc="http://schemas.openxmlformats.org/markup-compatibility/2006" xmlns:p14="http://schemas.microsoft.com/office/powerpoint/2010/main">
    <mc:Choice Requires="p14">
      <p:transition spd="slow" p14:dur="2000" advTm="14326"/>
    </mc:Choice>
    <mc:Fallback xmlns="">
      <p:transition spd="slow" advTm="14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Logros</a:t>
            </a:r>
            <a:endParaRPr lang="es-ES" dirty="0"/>
          </a:p>
        </p:txBody>
      </p:sp>
      <p:sp>
        <p:nvSpPr>
          <p:cNvPr id="3" name="2 Marcador de contenido"/>
          <p:cNvSpPr>
            <a:spLocks noGrp="1"/>
          </p:cNvSpPr>
          <p:nvPr>
            <p:ph idx="1"/>
          </p:nvPr>
        </p:nvSpPr>
        <p:spPr/>
        <p:txBody>
          <a:bodyPr/>
          <a:lstStyle/>
          <a:p>
            <a:r>
              <a:rPr lang="es-ES" dirty="0" smtClean="0"/>
              <a:t>No </a:t>
            </a:r>
            <a:r>
              <a:rPr lang="es-ES" dirty="0"/>
              <a:t>sólo permite enseñar y facilitar la absorción de conocimientos, sino también fomentar la socialización y </a:t>
            </a:r>
            <a:r>
              <a:rPr lang="es-ES" dirty="0" smtClean="0"/>
              <a:t>colaboración.</a:t>
            </a:r>
          </a:p>
          <a:p>
            <a:r>
              <a:rPr lang="es-ES" dirty="0" smtClean="0"/>
              <a:t>Para </a:t>
            </a:r>
            <a:r>
              <a:rPr lang="es-ES" dirty="0"/>
              <a:t>la Ingeniería del Software, la cooperación efectiva y el desarrollo de compromiso en los proyectos son fundamentales, más aún si se aplican métodos </a:t>
            </a:r>
            <a:r>
              <a:rPr lang="es-ES" dirty="0" smtClean="0"/>
              <a:t>ágiles.</a:t>
            </a:r>
            <a:endParaRPr lang="es-ES" dirty="0"/>
          </a:p>
          <a:p>
            <a:endParaRPr lang="es-ES" dirty="0"/>
          </a:p>
        </p:txBody>
      </p:sp>
      <p:pic>
        <p:nvPicPr>
          <p:cNvPr id="4" name="3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563354166"/>
      </p:ext>
    </p:extLst>
  </p:cSld>
  <p:clrMapOvr>
    <a:masterClrMapping/>
  </p:clrMapOvr>
  <mc:AlternateContent xmlns:mc="http://schemas.openxmlformats.org/markup-compatibility/2006" xmlns:p14="http://schemas.microsoft.com/office/powerpoint/2010/main">
    <mc:Choice Requires="p14">
      <p:transition spd="slow" p14:dur="2000" advTm="18290"/>
    </mc:Choice>
    <mc:Fallback xmlns="">
      <p:transition spd="slow" advTm="18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Métodos ágiles SCRUM</a:t>
            </a:r>
            <a:endParaRPr lang="es-ES" dirty="0"/>
          </a:p>
        </p:txBody>
      </p:sp>
      <p:sp>
        <p:nvSpPr>
          <p:cNvPr id="5" name="4 Marcador de contenido"/>
          <p:cNvSpPr>
            <a:spLocks noGrp="1"/>
          </p:cNvSpPr>
          <p:nvPr>
            <p:ph idx="1"/>
          </p:nvPr>
        </p:nvSpPr>
        <p:spPr/>
        <p:txBody>
          <a:bodyPr/>
          <a:lstStyle/>
          <a:p>
            <a:endParaRPr lang="es-ES"/>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974" y="2266729"/>
            <a:ext cx="7391400" cy="360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2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043079045"/>
      </p:ext>
    </p:extLst>
  </p:cSld>
  <p:clrMapOvr>
    <a:masterClrMapping/>
  </p:clrMapOvr>
  <mc:AlternateContent xmlns:mc="http://schemas.openxmlformats.org/markup-compatibility/2006" xmlns:p14="http://schemas.microsoft.com/office/powerpoint/2010/main">
    <mc:Choice Requires="p14">
      <p:transition spd="slow" p14:dur="2000" advTm="16122"/>
    </mc:Choice>
    <mc:Fallback xmlns="">
      <p:transition spd="slow" advTm="16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Objetivo de aprendizaje</a:t>
            </a:r>
            <a:endParaRPr lang="es-ES" dirty="0"/>
          </a:p>
        </p:txBody>
      </p:sp>
      <p:sp>
        <p:nvSpPr>
          <p:cNvPr id="3" name="2 Marcador de contenido"/>
          <p:cNvSpPr>
            <a:spLocks noGrp="1"/>
          </p:cNvSpPr>
          <p:nvPr>
            <p:ph idx="1"/>
          </p:nvPr>
        </p:nvSpPr>
        <p:spPr/>
        <p:txBody>
          <a:bodyPr>
            <a:normAutofit fontScale="92500"/>
          </a:bodyPr>
          <a:lstStyle/>
          <a:p>
            <a:pPr marL="0" indent="0">
              <a:buNone/>
            </a:pPr>
            <a:r>
              <a:rPr lang="es-ES" dirty="0" smtClean="0"/>
              <a:t>Que </a:t>
            </a:r>
            <a:r>
              <a:rPr lang="es-ES" dirty="0"/>
              <a:t>los alumnos adopten  y apliquen las prácticas ágiles trabajando en equipos </a:t>
            </a:r>
            <a:r>
              <a:rPr lang="es-ES" dirty="0" smtClean="0"/>
              <a:t>Scrum, </a:t>
            </a:r>
            <a:r>
              <a:rPr lang="es-ES" dirty="0"/>
              <a:t>sobre un proyecto, adquiriendo una visión práctica. Este objetivo se reformula mediante los </a:t>
            </a:r>
            <a:r>
              <a:rPr lang="es-ES" dirty="0" smtClean="0"/>
              <a:t>subojetivos:</a:t>
            </a:r>
          </a:p>
          <a:p>
            <a:pPr lvl="0"/>
            <a:r>
              <a:rPr lang="es-ES" dirty="0"/>
              <a:t>Conocer qué es ser ágil, revisando los principios y valores del manifiesto ágil.</a:t>
            </a:r>
          </a:p>
          <a:p>
            <a:pPr lvl="0"/>
            <a:r>
              <a:rPr lang="es-ES" dirty="0"/>
              <a:t>Identificar las responsabilidades de cada rol de Scrum.</a:t>
            </a:r>
          </a:p>
          <a:p>
            <a:pPr lvl="0"/>
            <a:r>
              <a:rPr lang="es-ES" dirty="0"/>
              <a:t>Construir y estimar las historias de usuario.</a:t>
            </a:r>
          </a:p>
          <a:p>
            <a:pPr lvl="0"/>
            <a:r>
              <a:rPr lang="es-ES" dirty="0"/>
              <a:t>Conocer el flujo de trabajo y los eventos de Scrum.</a:t>
            </a:r>
          </a:p>
          <a:p>
            <a:pPr lvl="0"/>
            <a:r>
              <a:rPr lang="es-ES" dirty="0"/>
              <a:t>Realizar el seguimiento del sprint</a:t>
            </a:r>
            <a:r>
              <a:rPr lang="es-ES" dirty="0" smtClean="0"/>
              <a:t>.</a:t>
            </a:r>
            <a:endParaRPr lang="es-ES" dirty="0"/>
          </a:p>
        </p:txBody>
      </p:sp>
      <p:pic>
        <p:nvPicPr>
          <p:cNvPr id="4" name="3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027807896"/>
      </p:ext>
    </p:extLst>
  </p:cSld>
  <p:clrMapOvr>
    <a:masterClrMapping/>
  </p:clrMapOvr>
  <mc:AlternateContent xmlns:mc="http://schemas.openxmlformats.org/markup-compatibility/2006" xmlns:p14="http://schemas.microsoft.com/office/powerpoint/2010/main">
    <mc:Choice Requires="p14">
      <p:transition spd="slow" p14:dur="2000" advTm="42572"/>
    </mc:Choice>
    <mc:Fallback xmlns="">
      <p:transition spd="slow" advTm="42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Metodología</a:t>
            </a:r>
            <a:endParaRPr lang="es-ES" dirty="0"/>
          </a:p>
        </p:txBody>
      </p:sp>
      <p:sp>
        <p:nvSpPr>
          <p:cNvPr id="3" name="2 Marcador de contenido"/>
          <p:cNvSpPr>
            <a:spLocks noGrp="1"/>
          </p:cNvSpPr>
          <p:nvPr>
            <p:ph idx="1"/>
          </p:nvPr>
        </p:nvSpPr>
        <p:spPr/>
        <p:txBody>
          <a:bodyPr/>
          <a:lstStyle/>
          <a:p>
            <a:r>
              <a:rPr lang="es-ES" dirty="0" smtClean="0"/>
              <a:t>Hemos </a:t>
            </a:r>
            <a:r>
              <a:rPr lang="es-ES" dirty="0"/>
              <a:t>aplicado actividades basadas en juegos en la formación ágil de  estudiantes del Grado en Ingeniería Informática en la Universidad de Almería, en dos cursos 2018-19 y 2019-20 en la asignatura Procesos de Ingeniería del Software 1 de cuarto curso</a:t>
            </a:r>
            <a:r>
              <a:rPr lang="es-ES" dirty="0" smtClean="0"/>
              <a:t>.</a:t>
            </a:r>
          </a:p>
          <a:p>
            <a:r>
              <a:rPr lang="es-ES" dirty="0" smtClean="0"/>
              <a:t>A través de cinco etapas</a:t>
            </a:r>
            <a:endParaRPr lang="es-ES" dirty="0"/>
          </a:p>
        </p:txBody>
      </p:sp>
      <p:pic>
        <p:nvPicPr>
          <p:cNvPr id="4" name="3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067874264"/>
      </p:ext>
    </p:extLst>
  </p:cSld>
  <p:clrMapOvr>
    <a:masterClrMapping/>
  </p:clrMapOvr>
  <mc:AlternateContent xmlns:mc="http://schemas.openxmlformats.org/markup-compatibility/2006" xmlns:p14="http://schemas.microsoft.com/office/powerpoint/2010/main">
    <mc:Choice Requires="p14">
      <p:transition spd="slow" p14:dur="2000" advTm="24067"/>
    </mc:Choice>
    <mc:Fallback xmlns="">
      <p:transition spd="slow" advTm="24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Etapas</a:t>
            </a:r>
            <a:endParaRPr lang="es-ES" dirty="0"/>
          </a:p>
        </p:txBody>
      </p:sp>
      <p:sp>
        <p:nvSpPr>
          <p:cNvPr id="3" name="2 Marcador de contenido"/>
          <p:cNvSpPr>
            <a:spLocks noGrp="1"/>
          </p:cNvSpPr>
          <p:nvPr>
            <p:ph idx="1"/>
          </p:nvPr>
        </p:nvSpPr>
        <p:spPr/>
        <p:txBody>
          <a:bodyPr/>
          <a:lstStyle/>
          <a:p>
            <a:pPr marL="514350" indent="-514350">
              <a:buFont typeface="+mj-lt"/>
              <a:buAutoNum type="arabicPeriod"/>
            </a:pPr>
            <a:r>
              <a:rPr lang="en-US" dirty="0" err="1"/>
              <a:t>I</a:t>
            </a:r>
            <a:r>
              <a:rPr lang="en-US" dirty="0" err="1" smtClean="0"/>
              <a:t>dentificación</a:t>
            </a:r>
            <a:r>
              <a:rPr lang="en-US" dirty="0" smtClean="0"/>
              <a:t> </a:t>
            </a:r>
            <a:r>
              <a:rPr lang="en-US" dirty="0"/>
              <a:t>de la </a:t>
            </a:r>
            <a:r>
              <a:rPr lang="en-US" dirty="0" err="1"/>
              <a:t>audiencia</a:t>
            </a:r>
            <a:r>
              <a:rPr lang="en-US" dirty="0"/>
              <a:t>, </a:t>
            </a:r>
            <a:endParaRPr lang="en-US" dirty="0" smtClean="0"/>
          </a:p>
          <a:p>
            <a:pPr marL="514350" indent="-514350">
              <a:buFont typeface="+mj-lt"/>
              <a:buAutoNum type="arabicPeriod"/>
            </a:pPr>
            <a:r>
              <a:rPr lang="en-US" dirty="0" err="1"/>
              <a:t>D</a:t>
            </a:r>
            <a:r>
              <a:rPr lang="en-US" dirty="0" err="1" smtClean="0"/>
              <a:t>efinición</a:t>
            </a:r>
            <a:r>
              <a:rPr lang="en-US" dirty="0" smtClean="0"/>
              <a:t> </a:t>
            </a:r>
            <a:r>
              <a:rPr lang="en-US" dirty="0"/>
              <a:t>de </a:t>
            </a:r>
            <a:r>
              <a:rPr lang="en-US" dirty="0" err="1"/>
              <a:t>los</a:t>
            </a:r>
            <a:r>
              <a:rPr lang="en-US" dirty="0"/>
              <a:t> </a:t>
            </a:r>
            <a:r>
              <a:rPr lang="en-US" dirty="0" err="1"/>
              <a:t>objetivos</a:t>
            </a:r>
            <a:r>
              <a:rPr lang="en-US" dirty="0"/>
              <a:t>, </a:t>
            </a:r>
            <a:endParaRPr lang="en-US" dirty="0" smtClean="0"/>
          </a:p>
          <a:p>
            <a:pPr marL="514350" indent="-514350">
              <a:buFont typeface="+mj-lt"/>
              <a:buAutoNum type="arabicPeriod"/>
            </a:pPr>
            <a:r>
              <a:rPr lang="en-US" dirty="0" err="1" smtClean="0"/>
              <a:t>Configuración</a:t>
            </a:r>
            <a:r>
              <a:rPr lang="en-US" dirty="0" smtClean="0"/>
              <a:t> </a:t>
            </a:r>
            <a:r>
              <a:rPr lang="en-US" dirty="0"/>
              <a:t>de la </a:t>
            </a:r>
            <a:r>
              <a:rPr lang="en-US" dirty="0" err="1"/>
              <a:t>experiencia</a:t>
            </a:r>
            <a:r>
              <a:rPr lang="en-US" dirty="0"/>
              <a:t>, </a:t>
            </a:r>
            <a:endParaRPr lang="en-US" dirty="0" smtClean="0"/>
          </a:p>
          <a:p>
            <a:pPr marL="514350" indent="-514350">
              <a:buFont typeface="+mj-lt"/>
              <a:buAutoNum type="arabicPeriod"/>
            </a:pPr>
            <a:r>
              <a:rPr lang="en-US" dirty="0" err="1"/>
              <a:t>I</a:t>
            </a:r>
            <a:r>
              <a:rPr lang="en-US" dirty="0" err="1" smtClean="0"/>
              <a:t>dentificación</a:t>
            </a:r>
            <a:r>
              <a:rPr lang="en-US" dirty="0" smtClean="0"/>
              <a:t> </a:t>
            </a:r>
            <a:r>
              <a:rPr lang="en-US" dirty="0"/>
              <a:t>de </a:t>
            </a:r>
            <a:r>
              <a:rPr lang="en-US" dirty="0" err="1"/>
              <a:t>los</a:t>
            </a:r>
            <a:r>
              <a:rPr lang="en-US" dirty="0"/>
              <a:t> </a:t>
            </a:r>
            <a:r>
              <a:rPr lang="en-US" dirty="0" err="1"/>
              <a:t>recursos</a:t>
            </a:r>
            <a:r>
              <a:rPr lang="en-US" dirty="0"/>
              <a:t> y </a:t>
            </a:r>
            <a:endParaRPr lang="en-US" dirty="0" smtClean="0"/>
          </a:p>
          <a:p>
            <a:pPr marL="514350" indent="-514350">
              <a:buFont typeface="+mj-lt"/>
              <a:buAutoNum type="arabicPeriod"/>
            </a:pPr>
            <a:r>
              <a:rPr lang="en-US" dirty="0" err="1" smtClean="0"/>
              <a:t>Ejecución</a:t>
            </a:r>
            <a:r>
              <a:rPr lang="en-US" dirty="0" smtClean="0"/>
              <a:t> </a:t>
            </a:r>
            <a:r>
              <a:rPr lang="en-US" dirty="0"/>
              <a:t>de </a:t>
            </a:r>
            <a:r>
              <a:rPr lang="en-US" dirty="0" err="1"/>
              <a:t>los</a:t>
            </a:r>
            <a:r>
              <a:rPr lang="en-US" dirty="0"/>
              <a:t> </a:t>
            </a:r>
            <a:r>
              <a:rPr lang="en-US" dirty="0" err="1"/>
              <a:t>juegos</a:t>
            </a:r>
            <a:r>
              <a:rPr lang="en-US" dirty="0"/>
              <a:t> que </a:t>
            </a:r>
            <a:r>
              <a:rPr lang="en-US" dirty="0" err="1"/>
              <a:t>han</a:t>
            </a:r>
            <a:r>
              <a:rPr lang="en-US" dirty="0"/>
              <a:t> </a:t>
            </a:r>
            <a:r>
              <a:rPr lang="en-US" dirty="0" err="1"/>
              <a:t>sido</a:t>
            </a:r>
            <a:r>
              <a:rPr lang="en-US" dirty="0"/>
              <a:t> </a:t>
            </a:r>
            <a:r>
              <a:rPr lang="en-US" dirty="0" err="1"/>
              <a:t>evaluados</a:t>
            </a:r>
            <a:r>
              <a:rPr lang="en-US" dirty="0"/>
              <a:t> </a:t>
            </a:r>
            <a:r>
              <a:rPr lang="en-US" dirty="0" err="1"/>
              <a:t>por</a:t>
            </a:r>
            <a:r>
              <a:rPr lang="en-US" dirty="0"/>
              <a:t> </a:t>
            </a:r>
            <a:r>
              <a:rPr lang="en-US" dirty="0" err="1"/>
              <a:t>los</a:t>
            </a:r>
            <a:r>
              <a:rPr lang="en-US" dirty="0"/>
              <a:t> </a:t>
            </a:r>
            <a:r>
              <a:rPr lang="en-US" dirty="0" err="1"/>
              <a:t>estudiantes</a:t>
            </a:r>
            <a:endParaRPr lang="es-ES" dirty="0"/>
          </a:p>
        </p:txBody>
      </p:sp>
      <p:pic>
        <p:nvPicPr>
          <p:cNvPr id="4" name="3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518226797"/>
      </p:ext>
    </p:extLst>
  </p:cSld>
  <p:clrMapOvr>
    <a:masterClrMapping/>
  </p:clrMapOvr>
  <mc:AlternateContent xmlns:mc="http://schemas.openxmlformats.org/markup-compatibility/2006" xmlns:p14="http://schemas.microsoft.com/office/powerpoint/2010/main">
    <mc:Choice Requires="p14">
      <p:transition spd="slow" p14:dur="2000" advTm="17790"/>
    </mc:Choice>
    <mc:Fallback xmlns="">
      <p:transition spd="slow" advTm="17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Desarrollo</a:t>
            </a:r>
            <a:endParaRPr lang="es-ES" dirty="0"/>
          </a:p>
        </p:txBody>
      </p:sp>
      <p:sp>
        <p:nvSpPr>
          <p:cNvPr id="3" name="2 Marcador de contenido"/>
          <p:cNvSpPr>
            <a:spLocks noGrp="1"/>
          </p:cNvSpPr>
          <p:nvPr>
            <p:ph idx="1"/>
          </p:nvPr>
        </p:nvSpPr>
        <p:spPr/>
        <p:txBody>
          <a:bodyPr>
            <a:normAutofit fontScale="92500" lnSpcReduction="10000"/>
          </a:bodyPr>
          <a:lstStyle/>
          <a:p>
            <a:r>
              <a:rPr lang="es-ES" dirty="0"/>
              <a:t>En las sesiones de laboratorio se desarrolla un proyecto en el que los alumnos aplican las técnicas de gestión de proyectos aprendidas. Después, durante dos </a:t>
            </a:r>
            <a:r>
              <a:rPr lang="es-ES" dirty="0" err="1"/>
              <a:t>sprints</a:t>
            </a:r>
            <a:r>
              <a:rPr lang="es-ES" dirty="0"/>
              <a:t> los alumnos ponen en práctica  las habilidades ágiles aprendidas en la resolución de las historias de usuario definidas para el problema. </a:t>
            </a:r>
          </a:p>
          <a:p>
            <a:pPr marL="0" indent="0">
              <a:buNone/>
            </a:pPr>
            <a:endParaRPr lang="es-ES" dirty="0"/>
          </a:p>
          <a:p>
            <a:r>
              <a:rPr lang="es-ES" dirty="0"/>
              <a:t>Los juegos se seleccionan con base en los objetivos de aprendizaje buscando, adaptando o construyendo, la propuesta y dinámica de juego que trabaja uno o varios objetivos. Los juegos utilizados y su mapeo sobre objetivos son:</a:t>
            </a:r>
          </a:p>
          <a:p>
            <a:endParaRPr lang="es-ES" dirty="0"/>
          </a:p>
        </p:txBody>
      </p:sp>
      <p:pic>
        <p:nvPicPr>
          <p:cNvPr id="4" name="3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994093398"/>
      </p:ext>
    </p:extLst>
  </p:cSld>
  <p:clrMapOvr>
    <a:masterClrMapping/>
  </p:clrMapOvr>
  <mc:AlternateContent xmlns:mc="http://schemas.openxmlformats.org/markup-compatibility/2006" xmlns:p14="http://schemas.microsoft.com/office/powerpoint/2010/main">
    <mc:Choice Requires="p14">
      <p:transition spd="slow" p14:dur="2000" advTm="40337"/>
    </mc:Choice>
    <mc:Fallback xmlns="">
      <p:transition spd="slow" advTm="40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rsonalizado 2">
      <a:majorFont>
        <a:latin typeface="Catamaran"/>
        <a:ea typeface=""/>
        <a:cs typeface=""/>
      </a:majorFont>
      <a:minorFont>
        <a:latin typeface="Catamaran"/>
        <a:ea typeface=""/>
        <a:cs typeface=""/>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0</TotalTime>
  <Words>707</Words>
  <Application>Microsoft Office PowerPoint</Application>
  <PresentationFormat>Presentación en pantalla (4:3)</PresentationFormat>
  <Paragraphs>58</Paragraphs>
  <Slides>13</Slides>
  <Notes>1</Notes>
  <HiddenSlides>0</HiddenSlides>
  <MMClips>13</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13</vt:i4>
      </vt:variant>
    </vt:vector>
  </HeadingPairs>
  <TitlesOfParts>
    <vt:vector size="17" baseType="lpstr">
      <vt:lpstr>Catamaran</vt:lpstr>
      <vt:lpstr>Arial</vt:lpstr>
      <vt:lpstr>Calibri</vt:lpstr>
      <vt:lpstr>Tema de Office</vt:lpstr>
      <vt:lpstr>Isabel María del Águila, Rafael Guirado Clavijo, Clara Marcela Miranda </vt:lpstr>
      <vt:lpstr>Introducción</vt:lpstr>
      <vt:lpstr>Introducción</vt:lpstr>
      <vt:lpstr>Logros</vt:lpstr>
      <vt:lpstr>Métodos ágiles SCRUM</vt:lpstr>
      <vt:lpstr>Objetivo de aprendizaje</vt:lpstr>
      <vt:lpstr>Metodología</vt:lpstr>
      <vt:lpstr>Etapas</vt:lpstr>
      <vt:lpstr>Desarrollo</vt:lpstr>
      <vt:lpstr>Plan de juegos según tema.</vt:lpstr>
      <vt:lpstr>Mapeo sobre los objetivos</vt:lpstr>
      <vt:lpstr>Resultado y discusión</vt:lpstr>
      <vt:lpstr>Conclusiones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Kuka</dc:creator>
  <cp:lastModifiedBy>Isabel María del Águila Cano</cp:lastModifiedBy>
  <cp:revision>22</cp:revision>
  <dcterms:created xsi:type="dcterms:W3CDTF">2018-03-07T11:18:53Z</dcterms:created>
  <dcterms:modified xsi:type="dcterms:W3CDTF">2021-03-04T06:53:06Z</dcterms:modified>
</cp:coreProperties>
</file>