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theme/themeOverride49.xml" ContentType="application/vnd.openxmlformats-officedocument.themeOverrid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slides/slide98.xml" ContentType="application/vnd.openxmlformats-officedocument.presentationml.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446" r:id="rId3"/>
    <p:sldId id="447" r:id="rId4"/>
    <p:sldId id="264" r:id="rId5"/>
    <p:sldId id="320" r:id="rId6"/>
    <p:sldId id="334" r:id="rId7"/>
    <p:sldId id="321" r:id="rId8"/>
    <p:sldId id="271" r:id="rId9"/>
    <p:sldId id="335" r:id="rId10"/>
    <p:sldId id="336" r:id="rId11"/>
    <p:sldId id="339" r:id="rId12"/>
    <p:sldId id="337" r:id="rId13"/>
    <p:sldId id="340" r:id="rId14"/>
    <p:sldId id="338" r:id="rId15"/>
    <p:sldId id="342" r:id="rId16"/>
    <p:sldId id="341" r:id="rId17"/>
    <p:sldId id="353" r:id="rId18"/>
    <p:sldId id="355" r:id="rId19"/>
    <p:sldId id="356" r:id="rId20"/>
    <p:sldId id="357" r:id="rId21"/>
    <p:sldId id="354" r:id="rId22"/>
    <p:sldId id="435" r:id="rId23"/>
    <p:sldId id="359" r:id="rId24"/>
    <p:sldId id="440" r:id="rId25"/>
    <p:sldId id="441" r:id="rId26"/>
    <p:sldId id="343" r:id="rId27"/>
    <p:sldId id="346" r:id="rId28"/>
    <p:sldId id="347" r:id="rId29"/>
    <p:sldId id="344" r:id="rId30"/>
    <p:sldId id="348" r:id="rId31"/>
    <p:sldId id="345" r:id="rId32"/>
    <p:sldId id="350" r:id="rId33"/>
    <p:sldId id="349" r:id="rId34"/>
    <p:sldId id="351" r:id="rId35"/>
    <p:sldId id="352" r:id="rId36"/>
    <p:sldId id="360" r:id="rId37"/>
    <p:sldId id="362" r:id="rId38"/>
    <p:sldId id="361" r:id="rId39"/>
    <p:sldId id="363" r:id="rId40"/>
    <p:sldId id="364" r:id="rId41"/>
    <p:sldId id="365" r:id="rId42"/>
    <p:sldId id="442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443" r:id="rId51"/>
    <p:sldId id="444" r:id="rId52"/>
    <p:sldId id="373" r:id="rId53"/>
    <p:sldId id="445" r:id="rId54"/>
    <p:sldId id="431" r:id="rId55"/>
    <p:sldId id="438" r:id="rId56"/>
    <p:sldId id="425" r:id="rId57"/>
    <p:sldId id="426" r:id="rId58"/>
    <p:sldId id="430" r:id="rId59"/>
    <p:sldId id="375" r:id="rId60"/>
    <p:sldId id="376" r:id="rId61"/>
    <p:sldId id="377" r:id="rId62"/>
    <p:sldId id="378" r:id="rId63"/>
    <p:sldId id="381" r:id="rId64"/>
    <p:sldId id="379" r:id="rId65"/>
    <p:sldId id="380" r:id="rId66"/>
    <p:sldId id="429" r:id="rId67"/>
    <p:sldId id="437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404" r:id="rId91"/>
    <p:sldId id="405" r:id="rId92"/>
    <p:sldId id="406" r:id="rId93"/>
    <p:sldId id="407" r:id="rId94"/>
    <p:sldId id="408" r:id="rId95"/>
    <p:sldId id="409" r:id="rId96"/>
    <p:sldId id="410" r:id="rId97"/>
    <p:sldId id="411" r:id="rId98"/>
    <p:sldId id="412" r:id="rId99"/>
    <p:sldId id="413" r:id="rId100"/>
    <p:sldId id="414" r:id="rId101"/>
    <p:sldId id="415" r:id="rId102"/>
    <p:sldId id="416" r:id="rId103"/>
    <p:sldId id="417" r:id="rId104"/>
    <p:sldId id="418" r:id="rId105"/>
    <p:sldId id="419" r:id="rId106"/>
    <p:sldId id="420" r:id="rId107"/>
    <p:sldId id="421" r:id="rId108"/>
    <p:sldId id="422" r:id="rId109"/>
    <p:sldId id="423" r:id="rId110"/>
    <p:sldId id="433" r:id="rId111"/>
    <p:sldId id="434" r:id="rId112"/>
    <p:sldId id="436" r:id="rId113"/>
    <p:sldId id="424" r:id="rId114"/>
    <p:sldId id="439" r:id="rId115"/>
    <p:sldId id="428" r:id="rId116"/>
    <p:sldId id="262" r:id="rId1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Humnst Dm B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6"/>
    <a:srgbClr val="007AB1"/>
    <a:srgbClr val="333399"/>
    <a:srgbClr val="D00000"/>
    <a:srgbClr val="800000"/>
    <a:srgbClr val="E6AF00"/>
    <a:srgbClr val="BC8F00"/>
    <a:srgbClr val="0098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8" autoAdjust="0"/>
    <p:restoredTop sz="89789" autoAdjust="0"/>
  </p:normalViewPr>
  <p:slideViewPr>
    <p:cSldViewPr>
      <p:cViewPr varScale="1">
        <p:scale>
          <a:sx n="66" d="100"/>
          <a:sy n="66" d="100"/>
        </p:scale>
        <p:origin x="-2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2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Presentacion\Situacion%20inicia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EXCEL\totales%20de%20plaza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campos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EXCEL\totales%20de%20plazas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EXCEL\totales%20de%20plazas.xlsx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RPT%20PDI\potencial%20oferta.xlsx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5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area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escritorio\Proyecto%20A1\Nuevo\nuevos%20potenciales%20por%20area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area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o\Desktop\Proyecto%20A1\Nuevo\nuevos%20potenciales%20por%20campos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tx2"/>
            </a:solidFill>
          </c:spPr>
          <c:dPt>
            <c:idx val="0"/>
            <c:spPr>
              <a:solidFill>
                <a:srgbClr val="005176"/>
              </a:solidFill>
              <a:ln>
                <a:solidFill>
                  <a:schemeClr val="accent6"/>
                </a:solidFill>
              </a:ln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33339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outEnd"/>
            <c:showVal val="1"/>
          </c:dLbls>
          <c:cat>
            <c:strRef>
              <c:f>Hoja1!$A$7:$A$9</c:f>
              <c:strCache>
                <c:ptCount val="3"/>
                <c:pt idx="0">
                  <c:v>Cuerpos Docentes Universitarios</c:v>
                </c:pt>
                <c:pt idx="1">
                  <c:v>Contratados Laborales LOU</c:v>
                </c:pt>
                <c:pt idx="2">
                  <c:v>Contratados Administrativos LRU</c:v>
                </c:pt>
              </c:strCache>
            </c:strRef>
          </c:cat>
          <c:val>
            <c:numRef>
              <c:f>Hoja1!$B$7:$B$9</c:f>
              <c:numCache>
                <c:formatCode>General</c:formatCode>
                <c:ptCount val="3"/>
                <c:pt idx="0">
                  <c:v>521</c:v>
                </c:pt>
                <c:pt idx="1">
                  <c:v>231</c:v>
                </c:pt>
                <c:pt idx="2">
                  <c:v>52</c:v>
                </c:pt>
              </c:numCache>
            </c:numRef>
          </c:val>
        </c:ser>
        <c:axId val="41230336"/>
        <c:axId val="41231872"/>
      </c:barChart>
      <c:catAx>
        <c:axId val="41230336"/>
        <c:scaling>
          <c:orientation val="minMax"/>
        </c:scaling>
        <c:axPos val="b"/>
        <c:tickLblPos val="nextTo"/>
        <c:crossAx val="41231872"/>
        <c:crosses val="autoZero"/>
        <c:auto val="1"/>
        <c:lblAlgn val="ctr"/>
        <c:lblOffset val="100"/>
      </c:catAx>
      <c:valAx>
        <c:axId val="41231872"/>
        <c:scaling>
          <c:orientation val="minMax"/>
        </c:scaling>
        <c:axPos val="l"/>
        <c:majorGridlines/>
        <c:numFmt formatCode="General" sourceLinked="1"/>
        <c:tickLblPos val="nextTo"/>
        <c:crossAx val="41230336"/>
        <c:crosses val="autoZero"/>
        <c:crossBetween val="between"/>
      </c:valAx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  <c:layout>
        <c:manualLayout>
          <c:xMode val="edge"/>
          <c:yMode val="edge"/>
          <c:x val="0.10664444444444462"/>
          <c:y val="2.777777777777858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'Biología Celular y Molecular'!$A$6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Molecular'!$B$6:$F$6</c:f>
              <c:numCache>
                <c:formatCode>#,##0\ "horas"</c:formatCode>
                <c:ptCount val="5"/>
                <c:pt idx="0">
                  <c:v>3870</c:v>
                </c:pt>
                <c:pt idx="1">
                  <c:v>1660</c:v>
                </c:pt>
                <c:pt idx="2">
                  <c:v>2210</c:v>
                </c:pt>
                <c:pt idx="3">
                  <c:v>1653</c:v>
                </c:pt>
                <c:pt idx="4">
                  <c:v>557</c:v>
                </c:pt>
              </c:numCache>
            </c:numRef>
          </c:val>
        </c:ser>
        <c:ser>
          <c:idx val="1"/>
          <c:order val="1"/>
          <c:tx>
            <c:strRef>
              <c:f>'Biología Celular y Molecular'!$A$7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Molecular'!$B$7:$F$7</c:f>
              <c:numCache>
                <c:formatCode>#,##0\ "horas"</c:formatCode>
                <c:ptCount val="5"/>
                <c:pt idx="0">
                  <c:v>3870</c:v>
                </c:pt>
                <c:pt idx="1">
                  <c:v>661</c:v>
                </c:pt>
                <c:pt idx="2">
                  <c:v>3209</c:v>
                </c:pt>
                <c:pt idx="3">
                  <c:v>1653</c:v>
                </c:pt>
                <c:pt idx="4">
                  <c:v>1556</c:v>
                </c:pt>
              </c:numCache>
            </c:numRef>
          </c:val>
        </c:ser>
        <c:axId val="53630464"/>
        <c:axId val="53632000"/>
      </c:barChart>
      <c:catAx>
        <c:axId val="53630464"/>
        <c:scaling>
          <c:orientation val="minMax"/>
        </c:scaling>
        <c:axPos val="b"/>
        <c:majorTickMark val="none"/>
        <c:tickLblPos val="nextTo"/>
        <c:crossAx val="53632000"/>
        <c:crosses val="autoZero"/>
        <c:auto val="1"/>
        <c:lblAlgn val="ctr"/>
        <c:lblOffset val="100"/>
      </c:catAx>
      <c:valAx>
        <c:axId val="5363200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630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'Biología Celular y Molecular'!$A$10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Molecular'!$B$10:$F$10</c:f>
              <c:numCache>
                <c:formatCode>#,##0\ "horas"</c:formatCode>
                <c:ptCount val="5"/>
                <c:pt idx="0">
                  <c:v>3870</c:v>
                </c:pt>
                <c:pt idx="1">
                  <c:v>1660</c:v>
                </c:pt>
                <c:pt idx="2">
                  <c:v>2210</c:v>
                </c:pt>
                <c:pt idx="3">
                  <c:v>1653</c:v>
                </c:pt>
                <c:pt idx="4">
                  <c:v>557</c:v>
                </c:pt>
              </c:numCache>
            </c:numRef>
          </c:val>
        </c:ser>
        <c:ser>
          <c:idx val="1"/>
          <c:order val="1"/>
          <c:tx>
            <c:strRef>
              <c:f>'Biología Celular y Molecular'!$A$11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Molecular'!$B$11:$F$11</c:f>
              <c:numCache>
                <c:formatCode>#,##0\ "horas"</c:formatCode>
                <c:ptCount val="5"/>
                <c:pt idx="0">
                  <c:v>3870</c:v>
                </c:pt>
                <c:pt idx="1">
                  <c:v>225</c:v>
                </c:pt>
                <c:pt idx="2">
                  <c:v>3645</c:v>
                </c:pt>
                <c:pt idx="3">
                  <c:v>1653</c:v>
                </c:pt>
                <c:pt idx="4">
                  <c:v>1992</c:v>
                </c:pt>
              </c:numCache>
            </c:numRef>
          </c:val>
        </c:ser>
        <c:axId val="53691904"/>
        <c:axId val="53693440"/>
      </c:barChart>
      <c:catAx>
        <c:axId val="53691904"/>
        <c:scaling>
          <c:orientation val="minMax"/>
        </c:scaling>
        <c:axPos val="b"/>
        <c:majorTickMark val="none"/>
        <c:tickLblPos val="nextTo"/>
        <c:crossAx val="53693440"/>
        <c:crosses val="autoZero"/>
        <c:auto val="1"/>
        <c:lblAlgn val="ctr"/>
        <c:lblOffset val="100"/>
      </c:catAx>
      <c:valAx>
        <c:axId val="5369344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691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 las Compensaciones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Exp'!$A$2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Exp'!$B$2:$F$2</c:f>
              <c:numCache>
                <c:formatCode>#,##0\ "horas"</c:formatCode>
                <c:ptCount val="5"/>
                <c:pt idx="0">
                  <c:v>4560</c:v>
                </c:pt>
                <c:pt idx="1">
                  <c:v>1482</c:v>
                </c:pt>
                <c:pt idx="2">
                  <c:v>3078</c:v>
                </c:pt>
                <c:pt idx="3">
                  <c:v>1750</c:v>
                </c:pt>
                <c:pt idx="4">
                  <c:v>1328</c:v>
                </c:pt>
              </c:numCache>
            </c:numRef>
          </c:val>
        </c:ser>
        <c:ser>
          <c:idx val="1"/>
          <c:order val="1"/>
          <c:tx>
            <c:strRef>
              <c:f>'Ciencias de la Naturaleza Exp'!$A$3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Exp'!$B$3:$F$3</c:f>
              <c:numCache>
                <c:formatCode>#,##0\ "horas"</c:formatCode>
                <c:ptCount val="5"/>
                <c:pt idx="0">
                  <c:v>5040</c:v>
                </c:pt>
                <c:pt idx="1">
                  <c:v>1482</c:v>
                </c:pt>
                <c:pt idx="2">
                  <c:v>3558</c:v>
                </c:pt>
                <c:pt idx="3">
                  <c:v>1750</c:v>
                </c:pt>
                <c:pt idx="4">
                  <c:v>1808</c:v>
                </c:pt>
              </c:numCache>
            </c:numRef>
          </c:val>
        </c:ser>
        <c:axId val="53724672"/>
        <c:axId val="53726208"/>
      </c:barChart>
      <c:catAx>
        <c:axId val="53724672"/>
        <c:scaling>
          <c:orientation val="minMax"/>
        </c:scaling>
        <c:axPos val="b"/>
        <c:majorTickMark val="none"/>
        <c:tickLblPos val="nextTo"/>
        <c:crossAx val="53726208"/>
        <c:crosses val="autoZero"/>
        <c:auto val="1"/>
        <c:lblAlgn val="ctr"/>
        <c:lblOffset val="100"/>
      </c:catAx>
      <c:valAx>
        <c:axId val="5372620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7246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Exp'!$A$6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Exp'!$B$6:$F$6</c:f>
              <c:numCache>
                <c:formatCode>#,##0\ "horas"</c:formatCode>
                <c:ptCount val="5"/>
                <c:pt idx="0">
                  <c:v>4560</c:v>
                </c:pt>
                <c:pt idx="1">
                  <c:v>1482</c:v>
                </c:pt>
                <c:pt idx="2">
                  <c:v>3078</c:v>
                </c:pt>
                <c:pt idx="3">
                  <c:v>1750</c:v>
                </c:pt>
                <c:pt idx="4">
                  <c:v>1328</c:v>
                </c:pt>
              </c:numCache>
            </c:numRef>
          </c:val>
        </c:ser>
        <c:ser>
          <c:idx val="1"/>
          <c:order val="1"/>
          <c:tx>
            <c:strRef>
              <c:f>'Ciencias de la Naturaleza Exp'!$A$7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Exp'!$B$7:$F$7</c:f>
              <c:numCache>
                <c:formatCode>#,##0\ "horas"</c:formatCode>
                <c:ptCount val="5"/>
                <c:pt idx="0">
                  <c:v>5040</c:v>
                </c:pt>
                <c:pt idx="1">
                  <c:v>919</c:v>
                </c:pt>
                <c:pt idx="2">
                  <c:v>4121</c:v>
                </c:pt>
                <c:pt idx="3">
                  <c:v>1750</c:v>
                </c:pt>
                <c:pt idx="4">
                  <c:v>2371</c:v>
                </c:pt>
              </c:numCache>
            </c:numRef>
          </c:val>
        </c:ser>
        <c:axId val="53872128"/>
        <c:axId val="53873664"/>
      </c:barChart>
      <c:catAx>
        <c:axId val="53872128"/>
        <c:scaling>
          <c:orientation val="minMax"/>
        </c:scaling>
        <c:axPos val="b"/>
        <c:majorTickMark val="none"/>
        <c:tickLblPos val="nextTo"/>
        <c:crossAx val="53873664"/>
        <c:crosses val="autoZero"/>
        <c:auto val="1"/>
        <c:lblAlgn val="ctr"/>
        <c:lblOffset val="100"/>
      </c:catAx>
      <c:valAx>
        <c:axId val="5387366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872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Exp'!$A$10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Exp'!$B$10:$F$10</c:f>
              <c:numCache>
                <c:formatCode>#,##0\ "horas"</c:formatCode>
                <c:ptCount val="5"/>
                <c:pt idx="0">
                  <c:v>4560</c:v>
                </c:pt>
                <c:pt idx="1">
                  <c:v>1482</c:v>
                </c:pt>
                <c:pt idx="2">
                  <c:v>3078</c:v>
                </c:pt>
                <c:pt idx="3">
                  <c:v>1750</c:v>
                </c:pt>
                <c:pt idx="4">
                  <c:v>1328</c:v>
                </c:pt>
              </c:numCache>
            </c:numRef>
          </c:val>
        </c:ser>
        <c:ser>
          <c:idx val="1"/>
          <c:order val="1"/>
          <c:tx>
            <c:strRef>
              <c:f>'Ciencias de la Naturaleza Exp'!$A$11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Exp'!$B$1:$F$1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Exp'!$B$11:$F$11</c:f>
              <c:numCache>
                <c:formatCode>#,##0\ "horas"</c:formatCode>
                <c:ptCount val="5"/>
                <c:pt idx="0">
                  <c:v>5040</c:v>
                </c:pt>
                <c:pt idx="1">
                  <c:v>330</c:v>
                </c:pt>
                <c:pt idx="2">
                  <c:v>4710</c:v>
                </c:pt>
                <c:pt idx="3">
                  <c:v>1750</c:v>
                </c:pt>
                <c:pt idx="4">
                  <c:v>2960</c:v>
                </c:pt>
              </c:numCache>
            </c:numRef>
          </c:val>
        </c:ser>
        <c:axId val="53929472"/>
        <c:axId val="53931008"/>
      </c:barChart>
      <c:catAx>
        <c:axId val="53929472"/>
        <c:scaling>
          <c:orientation val="minMax"/>
        </c:scaling>
        <c:axPos val="b"/>
        <c:majorTickMark val="none"/>
        <c:tickLblPos val="nextTo"/>
        <c:crossAx val="53931008"/>
        <c:crosses val="autoZero"/>
        <c:auto val="1"/>
        <c:lblAlgn val="ctr"/>
        <c:lblOffset val="100"/>
      </c:catAx>
      <c:valAx>
        <c:axId val="5393100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929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Vida'!$A$2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Vida'!$B$2:$F$2</c:f>
              <c:numCache>
                <c:formatCode>#,##0\ "horas"</c:formatCode>
                <c:ptCount val="5"/>
                <c:pt idx="0">
                  <c:v>6390</c:v>
                </c:pt>
                <c:pt idx="1">
                  <c:v>2227</c:v>
                </c:pt>
                <c:pt idx="2">
                  <c:v>4163</c:v>
                </c:pt>
                <c:pt idx="3">
                  <c:v>2319</c:v>
                </c:pt>
                <c:pt idx="4">
                  <c:v>1844</c:v>
                </c:pt>
              </c:numCache>
            </c:numRef>
          </c:val>
        </c:ser>
        <c:ser>
          <c:idx val="1"/>
          <c:order val="1"/>
          <c:tx>
            <c:strRef>
              <c:f>'Ciencias de la Naturaleza Vida'!$A$3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Vida'!$B$3:$F$3</c:f>
              <c:numCache>
                <c:formatCode>#,##0\ "horas"</c:formatCode>
                <c:ptCount val="5"/>
                <c:pt idx="0">
                  <c:v>7110</c:v>
                </c:pt>
                <c:pt idx="1">
                  <c:v>2227</c:v>
                </c:pt>
                <c:pt idx="2">
                  <c:v>4883</c:v>
                </c:pt>
                <c:pt idx="3">
                  <c:v>2319</c:v>
                </c:pt>
                <c:pt idx="4">
                  <c:v>2564</c:v>
                </c:pt>
              </c:numCache>
            </c:numRef>
          </c:val>
        </c:ser>
        <c:axId val="54007296"/>
        <c:axId val="54008832"/>
      </c:barChart>
      <c:catAx>
        <c:axId val="54007296"/>
        <c:scaling>
          <c:orientation val="minMax"/>
        </c:scaling>
        <c:axPos val="b"/>
        <c:majorTickMark val="none"/>
        <c:tickLblPos val="nextTo"/>
        <c:crossAx val="54008832"/>
        <c:crosses val="autoZero"/>
        <c:auto val="1"/>
        <c:lblAlgn val="ctr"/>
        <c:lblOffset val="100"/>
      </c:catAx>
      <c:valAx>
        <c:axId val="54008832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007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Vida'!$A$6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Vida'!$B$6:$F$6</c:f>
              <c:numCache>
                <c:formatCode>#,##0\ "horas"</c:formatCode>
                <c:ptCount val="5"/>
                <c:pt idx="0">
                  <c:v>6390</c:v>
                </c:pt>
                <c:pt idx="1">
                  <c:v>2227</c:v>
                </c:pt>
                <c:pt idx="2">
                  <c:v>4163</c:v>
                </c:pt>
                <c:pt idx="3">
                  <c:v>2319</c:v>
                </c:pt>
                <c:pt idx="4">
                  <c:v>1844</c:v>
                </c:pt>
              </c:numCache>
            </c:numRef>
          </c:val>
        </c:ser>
        <c:ser>
          <c:idx val="1"/>
          <c:order val="1"/>
          <c:tx>
            <c:strRef>
              <c:f>'Ciencias de la Naturaleza Vida'!$A$7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Vida'!$B$7:$F$7</c:f>
              <c:numCache>
                <c:formatCode>#,##0\ "horas"</c:formatCode>
                <c:ptCount val="5"/>
                <c:pt idx="0">
                  <c:v>7110</c:v>
                </c:pt>
                <c:pt idx="1">
                  <c:v>1305</c:v>
                </c:pt>
                <c:pt idx="2">
                  <c:v>5805</c:v>
                </c:pt>
                <c:pt idx="3">
                  <c:v>2319</c:v>
                </c:pt>
                <c:pt idx="4">
                  <c:v>3486</c:v>
                </c:pt>
              </c:numCache>
            </c:numRef>
          </c:val>
        </c:ser>
        <c:axId val="54060544"/>
        <c:axId val="54062080"/>
      </c:barChart>
      <c:catAx>
        <c:axId val="54060544"/>
        <c:scaling>
          <c:orientation val="minMax"/>
        </c:scaling>
        <c:axPos val="b"/>
        <c:majorTickMark val="none"/>
        <c:tickLblPos val="nextTo"/>
        <c:crossAx val="54062080"/>
        <c:crosses val="autoZero"/>
        <c:auto val="1"/>
        <c:lblAlgn val="ctr"/>
        <c:lblOffset val="100"/>
      </c:catAx>
      <c:valAx>
        <c:axId val="5406208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060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 la Naturaleza Vida'!$A$10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Vida'!$B$10:$F$10</c:f>
              <c:numCache>
                <c:formatCode>#,##0\ "horas"</c:formatCode>
                <c:ptCount val="5"/>
                <c:pt idx="0">
                  <c:v>6390</c:v>
                </c:pt>
                <c:pt idx="1">
                  <c:v>2227</c:v>
                </c:pt>
                <c:pt idx="2">
                  <c:v>4163</c:v>
                </c:pt>
                <c:pt idx="3">
                  <c:v>2319</c:v>
                </c:pt>
                <c:pt idx="4">
                  <c:v>1844</c:v>
                </c:pt>
              </c:numCache>
            </c:numRef>
          </c:val>
        </c:ser>
        <c:ser>
          <c:idx val="1"/>
          <c:order val="1"/>
          <c:tx>
            <c:strRef>
              <c:f>'Ciencias de la Naturaleza Vida'!$A$11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 la Naturaleza Vida'!$B$1:$F$1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 la Naturaleza Vida'!$B$11:$F$11</c:f>
              <c:numCache>
                <c:formatCode>#,##0\ "horas"</c:formatCode>
                <c:ptCount val="5"/>
                <c:pt idx="0">
                  <c:v>7110</c:v>
                </c:pt>
                <c:pt idx="1">
                  <c:v>505</c:v>
                </c:pt>
                <c:pt idx="2">
                  <c:v>6605</c:v>
                </c:pt>
                <c:pt idx="3">
                  <c:v>2319</c:v>
                </c:pt>
                <c:pt idx="4">
                  <c:v>4286</c:v>
                </c:pt>
              </c:numCache>
            </c:numRef>
          </c:val>
        </c:ser>
        <c:axId val="54265344"/>
        <c:axId val="54266880"/>
      </c:barChart>
      <c:catAx>
        <c:axId val="54265344"/>
        <c:scaling>
          <c:orientation val="minMax"/>
        </c:scaling>
        <c:axPos val="b"/>
        <c:majorTickMark val="none"/>
        <c:tickLblPos val="nextTo"/>
        <c:crossAx val="54266880"/>
        <c:crosses val="autoZero"/>
        <c:auto val="1"/>
        <c:lblAlgn val="ctr"/>
        <c:lblOffset val="100"/>
      </c:catAx>
      <c:valAx>
        <c:axId val="5426688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265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Total</a:t>
            </a:r>
            <a:r>
              <a:rPr lang="es-ES" baseline="0"/>
              <a:t>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del Comportamiento'!$A$2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Comportamiento'!$B$2:$F$2</c:f>
              <c:numCache>
                <c:formatCode>#,##0\ "horas"</c:formatCode>
                <c:ptCount val="5"/>
                <c:pt idx="0">
                  <c:v>14220</c:v>
                </c:pt>
                <c:pt idx="1">
                  <c:v>6282</c:v>
                </c:pt>
                <c:pt idx="2">
                  <c:v>7938</c:v>
                </c:pt>
                <c:pt idx="3">
                  <c:v>11574</c:v>
                </c:pt>
                <c:pt idx="4">
                  <c:v>-3636</c:v>
                </c:pt>
              </c:numCache>
            </c:numRef>
          </c:val>
        </c:ser>
        <c:ser>
          <c:idx val="1"/>
          <c:order val="1"/>
          <c:tx>
            <c:strRef>
              <c:f>'Ciencias del Comportamiento'!$A$3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Comportamiento'!$B$3:$F$3</c:f>
              <c:numCache>
                <c:formatCode>#,##0\ "horas"</c:formatCode>
                <c:ptCount val="5"/>
                <c:pt idx="0">
                  <c:v>15180</c:v>
                </c:pt>
                <c:pt idx="1">
                  <c:v>6282</c:v>
                </c:pt>
                <c:pt idx="2">
                  <c:v>8898</c:v>
                </c:pt>
                <c:pt idx="3">
                  <c:v>11574</c:v>
                </c:pt>
                <c:pt idx="4">
                  <c:v>-2676</c:v>
                </c:pt>
              </c:numCache>
            </c:numRef>
          </c:val>
        </c:ser>
        <c:axId val="54224384"/>
        <c:axId val="54225920"/>
      </c:barChart>
      <c:catAx>
        <c:axId val="54224384"/>
        <c:scaling>
          <c:orientation val="minMax"/>
        </c:scaling>
        <c:axPos val="b"/>
        <c:majorTickMark val="none"/>
        <c:tickLblPos val="nextTo"/>
        <c:crossAx val="54225920"/>
        <c:crosses val="autoZero"/>
        <c:auto val="1"/>
        <c:lblAlgn val="ctr"/>
        <c:lblOffset val="100"/>
      </c:catAx>
      <c:valAx>
        <c:axId val="5422592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224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del Comportamiento'!$A$6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Comportamiento'!$B$6:$F$6</c:f>
              <c:numCache>
                <c:formatCode>#,##0\ "horas"</c:formatCode>
                <c:ptCount val="5"/>
                <c:pt idx="0">
                  <c:v>14220</c:v>
                </c:pt>
                <c:pt idx="1">
                  <c:v>6282</c:v>
                </c:pt>
                <c:pt idx="2">
                  <c:v>7938</c:v>
                </c:pt>
                <c:pt idx="3">
                  <c:v>11574</c:v>
                </c:pt>
                <c:pt idx="4">
                  <c:v>-3636</c:v>
                </c:pt>
              </c:numCache>
            </c:numRef>
          </c:val>
        </c:ser>
        <c:ser>
          <c:idx val="1"/>
          <c:order val="1"/>
          <c:tx>
            <c:strRef>
              <c:f>'Ciencias del Comportamiento'!$A$7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Comportamiento'!$B$7:$F$7</c:f>
              <c:numCache>
                <c:formatCode>#,##0\ "horas"</c:formatCode>
                <c:ptCount val="5"/>
                <c:pt idx="0">
                  <c:v>15180</c:v>
                </c:pt>
                <c:pt idx="1">
                  <c:v>4565</c:v>
                </c:pt>
                <c:pt idx="2">
                  <c:v>10615</c:v>
                </c:pt>
                <c:pt idx="3">
                  <c:v>11574</c:v>
                </c:pt>
                <c:pt idx="4">
                  <c:v>-959</c:v>
                </c:pt>
              </c:numCache>
            </c:numRef>
          </c:val>
        </c:ser>
        <c:axId val="53868032"/>
        <c:axId val="53869568"/>
      </c:barChart>
      <c:catAx>
        <c:axId val="53868032"/>
        <c:scaling>
          <c:orientation val="minMax"/>
        </c:scaling>
        <c:axPos val="b"/>
        <c:majorTickMark val="none"/>
        <c:tickLblPos val="nextTo"/>
        <c:crossAx val="53869568"/>
        <c:crosses val="autoZero"/>
        <c:auto val="1"/>
        <c:lblAlgn val="ctr"/>
        <c:lblOffset val="100"/>
      </c:catAx>
      <c:valAx>
        <c:axId val="5386956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868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Total plazas en</a:t>
            </a:r>
            <a:r>
              <a:rPr lang="es-ES" baseline="0"/>
              <a:t> RPT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strRef>
              <c:f>Hoja1!$B$2:$B$5</c:f>
              <c:strCache>
                <c:ptCount val="4"/>
                <c:pt idx="0">
                  <c:v>Funcionario de Carrera</c:v>
                </c:pt>
                <c:pt idx="1">
                  <c:v>Laboral Docente</c:v>
                </c:pt>
                <c:pt idx="2">
                  <c:v>Docente Contratado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583</c:v>
                </c:pt>
                <c:pt idx="1">
                  <c:v>341</c:v>
                </c:pt>
                <c:pt idx="2">
                  <c:v>52</c:v>
                </c:pt>
                <c:pt idx="3">
                  <c:v>976</c:v>
                </c:pt>
              </c:numCache>
            </c:numRef>
          </c:val>
        </c:ser>
        <c:axId val="41273216"/>
        <c:axId val="41274752"/>
      </c:barChart>
      <c:catAx>
        <c:axId val="41273216"/>
        <c:scaling>
          <c:orientation val="minMax"/>
        </c:scaling>
        <c:axPos val="b"/>
        <c:tickLblPos val="nextTo"/>
        <c:crossAx val="41274752"/>
        <c:crosses val="autoZero"/>
        <c:auto val="1"/>
        <c:lblAlgn val="ctr"/>
        <c:lblOffset val="100"/>
      </c:catAx>
      <c:valAx>
        <c:axId val="41274752"/>
        <c:scaling>
          <c:orientation val="minMax"/>
        </c:scaling>
        <c:axPos val="l"/>
        <c:numFmt formatCode="General" sourceLinked="1"/>
        <c:tickLblPos val="nextTo"/>
        <c:crossAx val="41273216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del Comportamiento'!$A$10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Comportamiento'!$B$10:$F$10</c:f>
              <c:numCache>
                <c:formatCode>#,##0\ "horas"</c:formatCode>
                <c:ptCount val="5"/>
                <c:pt idx="0">
                  <c:v>14220</c:v>
                </c:pt>
                <c:pt idx="1">
                  <c:v>6282</c:v>
                </c:pt>
                <c:pt idx="2">
                  <c:v>7938</c:v>
                </c:pt>
                <c:pt idx="3">
                  <c:v>11574</c:v>
                </c:pt>
                <c:pt idx="4">
                  <c:v>-3636</c:v>
                </c:pt>
              </c:numCache>
            </c:numRef>
          </c:val>
        </c:ser>
        <c:ser>
          <c:idx val="1"/>
          <c:order val="1"/>
          <c:tx>
            <c:strRef>
              <c:f>'Ciencias del Comportamiento'!$A$11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del Comportamiento'!$B$1:$F$1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del Comportamiento'!$B$11:$F$11</c:f>
              <c:numCache>
                <c:formatCode>#,##0\ "horas"</c:formatCode>
                <c:ptCount val="5"/>
                <c:pt idx="0">
                  <c:v>15180</c:v>
                </c:pt>
                <c:pt idx="1">
                  <c:v>1450</c:v>
                </c:pt>
                <c:pt idx="2">
                  <c:v>13730</c:v>
                </c:pt>
                <c:pt idx="3">
                  <c:v>11574</c:v>
                </c:pt>
                <c:pt idx="4">
                  <c:v>2156</c:v>
                </c:pt>
              </c:numCache>
            </c:numRef>
          </c:val>
        </c:ser>
        <c:axId val="54445568"/>
        <c:axId val="54447104"/>
      </c:barChart>
      <c:catAx>
        <c:axId val="54445568"/>
        <c:scaling>
          <c:orientation val="minMax"/>
        </c:scaling>
        <c:axPos val="b"/>
        <c:majorTickMark val="none"/>
        <c:tickLblPos val="nextTo"/>
        <c:crossAx val="54447104"/>
        <c:crosses val="autoZero"/>
        <c:auto val="1"/>
        <c:lblAlgn val="ctr"/>
        <c:lblOffset val="100"/>
      </c:catAx>
      <c:valAx>
        <c:axId val="5444710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445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Económicas y Empresar 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'!$B$2:$F$2</c:f>
              <c:numCache>
                <c:formatCode>#,##0\ "horas"</c:formatCode>
                <c:ptCount val="5"/>
                <c:pt idx="0">
                  <c:v>21960</c:v>
                </c:pt>
                <c:pt idx="1">
                  <c:v>7036</c:v>
                </c:pt>
                <c:pt idx="2">
                  <c:v>14924</c:v>
                </c:pt>
                <c:pt idx="3">
                  <c:v>16501</c:v>
                </c:pt>
                <c:pt idx="4">
                  <c:v>-1577</c:v>
                </c:pt>
              </c:numCache>
            </c:numRef>
          </c:val>
        </c:ser>
        <c:ser>
          <c:idx val="1"/>
          <c:order val="1"/>
          <c:tx>
            <c:strRef>
              <c:f>'Ciencias Económicas y Empresar 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'!$B$3:$F$3</c:f>
              <c:numCache>
                <c:formatCode>#,##0\ "horas"</c:formatCode>
                <c:ptCount val="5"/>
                <c:pt idx="0">
                  <c:v>23800</c:v>
                </c:pt>
                <c:pt idx="1">
                  <c:v>7036</c:v>
                </c:pt>
                <c:pt idx="2">
                  <c:v>16764</c:v>
                </c:pt>
                <c:pt idx="3">
                  <c:v>16501</c:v>
                </c:pt>
                <c:pt idx="4">
                  <c:v>263</c:v>
                </c:pt>
              </c:numCache>
            </c:numRef>
          </c:val>
        </c:ser>
        <c:axId val="54580736"/>
        <c:axId val="54582272"/>
      </c:barChart>
      <c:catAx>
        <c:axId val="54580736"/>
        <c:scaling>
          <c:orientation val="minMax"/>
        </c:scaling>
        <c:axPos val="b"/>
        <c:majorTickMark val="none"/>
        <c:tickLblPos val="nextTo"/>
        <c:crossAx val="54582272"/>
        <c:crosses val="autoZero"/>
        <c:auto val="1"/>
        <c:lblAlgn val="ctr"/>
        <c:lblOffset val="100"/>
      </c:catAx>
      <c:valAx>
        <c:axId val="54582272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580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Económicas y Empresar 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'!$B$6:$F$6</c:f>
              <c:numCache>
                <c:formatCode>#,##0\ "horas"</c:formatCode>
                <c:ptCount val="5"/>
                <c:pt idx="0">
                  <c:v>21960</c:v>
                </c:pt>
                <c:pt idx="1">
                  <c:v>7036</c:v>
                </c:pt>
                <c:pt idx="2">
                  <c:v>14924</c:v>
                </c:pt>
                <c:pt idx="3">
                  <c:v>16501</c:v>
                </c:pt>
                <c:pt idx="4">
                  <c:v>-1577</c:v>
                </c:pt>
              </c:numCache>
            </c:numRef>
          </c:val>
        </c:ser>
        <c:ser>
          <c:idx val="1"/>
          <c:order val="1"/>
          <c:tx>
            <c:strRef>
              <c:f>'Ciencias Económicas y Empresar 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'!$B$7:$F$7</c:f>
              <c:numCache>
                <c:formatCode>#,##0\ "horas"</c:formatCode>
                <c:ptCount val="5"/>
                <c:pt idx="0">
                  <c:v>23800</c:v>
                </c:pt>
                <c:pt idx="1">
                  <c:v>6024</c:v>
                </c:pt>
                <c:pt idx="2">
                  <c:v>17776</c:v>
                </c:pt>
                <c:pt idx="3">
                  <c:v>16501</c:v>
                </c:pt>
                <c:pt idx="4">
                  <c:v>1275</c:v>
                </c:pt>
              </c:numCache>
            </c:numRef>
          </c:val>
        </c:ser>
        <c:axId val="54732288"/>
        <c:axId val="54733824"/>
      </c:barChart>
      <c:catAx>
        <c:axId val="54732288"/>
        <c:scaling>
          <c:orientation val="minMax"/>
        </c:scaling>
        <c:axPos val="b"/>
        <c:majorTickMark val="none"/>
        <c:tickLblPos val="nextTo"/>
        <c:crossAx val="54733824"/>
        <c:crosses val="autoZero"/>
        <c:auto val="1"/>
        <c:lblAlgn val="ctr"/>
        <c:lblOffset val="100"/>
      </c:catAx>
      <c:valAx>
        <c:axId val="5473382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732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Económicas y Empresar 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'!$B$10:$F$10</c:f>
              <c:numCache>
                <c:formatCode>#,##0\ "horas"</c:formatCode>
                <c:ptCount val="5"/>
                <c:pt idx="0">
                  <c:v>21960</c:v>
                </c:pt>
                <c:pt idx="1">
                  <c:v>7036</c:v>
                </c:pt>
                <c:pt idx="2">
                  <c:v>14924</c:v>
                </c:pt>
                <c:pt idx="3">
                  <c:v>16501</c:v>
                </c:pt>
                <c:pt idx="4">
                  <c:v>-1577</c:v>
                </c:pt>
              </c:numCache>
            </c:numRef>
          </c:val>
        </c:ser>
        <c:ser>
          <c:idx val="1"/>
          <c:order val="1"/>
          <c:tx>
            <c:strRef>
              <c:f>'Ciencias Económicas y Empresar 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Económicas y Empresar 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Económicas y Empresar '!$B$11:$F$11</c:f>
              <c:numCache>
                <c:formatCode>#,##0\ "horas"</c:formatCode>
                <c:ptCount val="5"/>
                <c:pt idx="0">
                  <c:v>23800</c:v>
                </c:pt>
                <c:pt idx="1">
                  <c:v>1820</c:v>
                </c:pt>
                <c:pt idx="2">
                  <c:v>21980</c:v>
                </c:pt>
                <c:pt idx="3">
                  <c:v>16501</c:v>
                </c:pt>
                <c:pt idx="4">
                  <c:v>5479</c:v>
                </c:pt>
              </c:numCache>
            </c:numRef>
          </c:val>
        </c:ser>
        <c:axId val="54818304"/>
        <c:axId val="54819840"/>
      </c:barChart>
      <c:catAx>
        <c:axId val="54818304"/>
        <c:scaling>
          <c:orientation val="minMax"/>
        </c:scaling>
        <c:axPos val="b"/>
        <c:majorTickMark val="none"/>
        <c:tickLblPos val="nextTo"/>
        <c:crossAx val="54819840"/>
        <c:crosses val="autoZero"/>
        <c:auto val="1"/>
        <c:lblAlgn val="ctr"/>
        <c:lblOffset val="100"/>
      </c:catAx>
      <c:valAx>
        <c:axId val="5481984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818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 las Compensaciones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Jurídicas'!$A$2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Jurídicas'!$B$2:$F$2</c:f>
              <c:numCache>
                <c:formatCode>#,##0\ "horas"</c:formatCode>
                <c:ptCount val="5"/>
                <c:pt idx="0">
                  <c:v>15030</c:v>
                </c:pt>
                <c:pt idx="1">
                  <c:v>3745</c:v>
                </c:pt>
                <c:pt idx="2">
                  <c:v>11285</c:v>
                </c:pt>
                <c:pt idx="3">
                  <c:v>11486</c:v>
                </c:pt>
                <c:pt idx="4">
                  <c:v>-201</c:v>
                </c:pt>
              </c:numCache>
            </c:numRef>
          </c:val>
        </c:ser>
        <c:ser>
          <c:idx val="1"/>
          <c:order val="1"/>
          <c:tx>
            <c:strRef>
              <c:f>'Ciencias Jurídicas'!$A$3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Jurídicas'!$B$3:$F$3</c:f>
              <c:numCache>
                <c:formatCode>#,##0\ "horas"</c:formatCode>
                <c:ptCount val="5"/>
                <c:pt idx="0">
                  <c:v>16270</c:v>
                </c:pt>
                <c:pt idx="1">
                  <c:v>3745</c:v>
                </c:pt>
                <c:pt idx="2">
                  <c:v>12525</c:v>
                </c:pt>
                <c:pt idx="3">
                  <c:v>11486</c:v>
                </c:pt>
                <c:pt idx="4">
                  <c:v>1039</c:v>
                </c:pt>
              </c:numCache>
            </c:numRef>
          </c:val>
        </c:ser>
        <c:axId val="54699520"/>
        <c:axId val="54701056"/>
      </c:barChart>
      <c:catAx>
        <c:axId val="54699520"/>
        <c:scaling>
          <c:orientation val="minMax"/>
        </c:scaling>
        <c:axPos val="b"/>
        <c:majorTickMark val="none"/>
        <c:tickLblPos val="nextTo"/>
        <c:crossAx val="54701056"/>
        <c:crosses val="autoZero"/>
        <c:auto val="1"/>
        <c:lblAlgn val="ctr"/>
        <c:lblOffset val="100"/>
      </c:catAx>
      <c:valAx>
        <c:axId val="5470105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699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Jurídicas'!$A$6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Jurídicas'!$B$6:$F$6</c:f>
              <c:numCache>
                <c:formatCode>#,##0\ "horas"</c:formatCode>
                <c:ptCount val="5"/>
                <c:pt idx="0">
                  <c:v>15030</c:v>
                </c:pt>
                <c:pt idx="1">
                  <c:v>3745</c:v>
                </c:pt>
                <c:pt idx="2">
                  <c:v>11285</c:v>
                </c:pt>
                <c:pt idx="3">
                  <c:v>11486</c:v>
                </c:pt>
                <c:pt idx="4">
                  <c:v>-201</c:v>
                </c:pt>
              </c:numCache>
            </c:numRef>
          </c:val>
        </c:ser>
        <c:ser>
          <c:idx val="1"/>
          <c:order val="1"/>
          <c:tx>
            <c:strRef>
              <c:f>'Ciencias Jurídicas'!$A$7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Jurídicas'!$B$7:$F$7</c:f>
              <c:numCache>
                <c:formatCode>#,##0\ "horas"</c:formatCode>
                <c:ptCount val="5"/>
                <c:pt idx="0">
                  <c:v>16270</c:v>
                </c:pt>
                <c:pt idx="1">
                  <c:v>2932</c:v>
                </c:pt>
                <c:pt idx="2">
                  <c:v>13338</c:v>
                </c:pt>
                <c:pt idx="3">
                  <c:v>11486</c:v>
                </c:pt>
                <c:pt idx="4">
                  <c:v>1852</c:v>
                </c:pt>
              </c:numCache>
            </c:numRef>
          </c:val>
        </c:ser>
        <c:axId val="54892032"/>
        <c:axId val="54893568"/>
      </c:barChart>
      <c:catAx>
        <c:axId val="54892032"/>
        <c:scaling>
          <c:orientation val="minMax"/>
        </c:scaling>
        <c:axPos val="b"/>
        <c:majorTickMark val="none"/>
        <c:tickLblPos val="nextTo"/>
        <c:crossAx val="54893568"/>
        <c:crosses val="autoZero"/>
        <c:auto val="1"/>
        <c:lblAlgn val="ctr"/>
        <c:lblOffset val="100"/>
      </c:catAx>
      <c:valAx>
        <c:axId val="5489356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4892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Jurídicas'!$A$10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Jurídicas'!$B$10:$F$10</c:f>
              <c:numCache>
                <c:formatCode>#,##0\ "horas"</c:formatCode>
                <c:ptCount val="5"/>
                <c:pt idx="0">
                  <c:v>15030</c:v>
                </c:pt>
                <c:pt idx="1">
                  <c:v>3745</c:v>
                </c:pt>
                <c:pt idx="2">
                  <c:v>11285</c:v>
                </c:pt>
                <c:pt idx="3">
                  <c:v>11486</c:v>
                </c:pt>
                <c:pt idx="4">
                  <c:v>-201</c:v>
                </c:pt>
              </c:numCache>
            </c:numRef>
          </c:val>
        </c:ser>
        <c:ser>
          <c:idx val="1"/>
          <c:order val="1"/>
          <c:tx>
            <c:strRef>
              <c:f>'Ciencias Jurídicas'!$A$11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Jurídicas'!$B$1:$F$1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Jurídicas'!$B$11:$F$11</c:f>
              <c:numCache>
                <c:formatCode>#,##0\ "horas"</c:formatCode>
                <c:ptCount val="5"/>
                <c:pt idx="0">
                  <c:v>16270</c:v>
                </c:pt>
                <c:pt idx="1">
                  <c:v>1255</c:v>
                </c:pt>
                <c:pt idx="2">
                  <c:v>15015</c:v>
                </c:pt>
                <c:pt idx="3">
                  <c:v>11486</c:v>
                </c:pt>
                <c:pt idx="4">
                  <c:v>3529</c:v>
                </c:pt>
              </c:numCache>
            </c:numRef>
          </c:val>
        </c:ser>
        <c:axId val="55080448"/>
        <c:axId val="55081984"/>
      </c:barChart>
      <c:catAx>
        <c:axId val="55080448"/>
        <c:scaling>
          <c:orientation val="minMax"/>
        </c:scaling>
        <c:axPos val="b"/>
        <c:majorTickMark val="none"/>
        <c:tickLblPos val="nextTo"/>
        <c:crossAx val="55081984"/>
        <c:crosses val="autoZero"/>
        <c:auto val="1"/>
        <c:lblAlgn val="ctr"/>
        <c:lblOffset val="100"/>
      </c:catAx>
      <c:valAx>
        <c:axId val="5508198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080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Médicas y de la Salud'!$A$2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Salud'!$B$2:$F$2</c:f>
              <c:numCache>
                <c:formatCode>#,##0\ "horas"</c:formatCode>
                <c:ptCount val="5"/>
                <c:pt idx="0">
                  <c:v>11400</c:v>
                </c:pt>
                <c:pt idx="1">
                  <c:v>2621</c:v>
                </c:pt>
                <c:pt idx="2">
                  <c:v>8779</c:v>
                </c:pt>
                <c:pt idx="3">
                  <c:v>8620</c:v>
                </c:pt>
                <c:pt idx="4">
                  <c:v>159</c:v>
                </c:pt>
              </c:numCache>
            </c:numRef>
          </c:val>
        </c:ser>
        <c:ser>
          <c:idx val="1"/>
          <c:order val="1"/>
          <c:tx>
            <c:strRef>
              <c:f>'Ciencias Médicas y de la Salud'!$A$3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Salud'!$B$3:$F$3</c:f>
              <c:numCache>
                <c:formatCode>#,##0\ "horas"</c:formatCode>
                <c:ptCount val="5"/>
                <c:pt idx="0">
                  <c:v>11480</c:v>
                </c:pt>
                <c:pt idx="1">
                  <c:v>2621</c:v>
                </c:pt>
                <c:pt idx="2">
                  <c:v>8859</c:v>
                </c:pt>
                <c:pt idx="3">
                  <c:v>8620</c:v>
                </c:pt>
                <c:pt idx="4">
                  <c:v>239</c:v>
                </c:pt>
              </c:numCache>
            </c:numRef>
          </c:val>
        </c:ser>
        <c:axId val="55161984"/>
        <c:axId val="55163520"/>
      </c:barChart>
      <c:catAx>
        <c:axId val="55161984"/>
        <c:scaling>
          <c:orientation val="minMax"/>
        </c:scaling>
        <c:axPos val="b"/>
        <c:majorTickMark val="none"/>
        <c:tickLblPos val="nextTo"/>
        <c:crossAx val="55163520"/>
        <c:crosses val="autoZero"/>
        <c:auto val="1"/>
        <c:lblAlgn val="ctr"/>
        <c:lblOffset val="100"/>
      </c:catAx>
      <c:valAx>
        <c:axId val="5516352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161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Médicas y de la Salud'!$A$6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Salud'!$B$6:$F$6</c:f>
              <c:numCache>
                <c:formatCode>#,##0\ "horas"</c:formatCode>
                <c:ptCount val="5"/>
                <c:pt idx="0">
                  <c:v>11400</c:v>
                </c:pt>
                <c:pt idx="1">
                  <c:v>2621</c:v>
                </c:pt>
                <c:pt idx="2">
                  <c:v>8779</c:v>
                </c:pt>
                <c:pt idx="3">
                  <c:v>8620</c:v>
                </c:pt>
                <c:pt idx="4">
                  <c:v>159</c:v>
                </c:pt>
              </c:numCache>
            </c:numRef>
          </c:val>
        </c:ser>
        <c:ser>
          <c:idx val="1"/>
          <c:order val="1"/>
          <c:tx>
            <c:strRef>
              <c:f>'Ciencias Médicas y de la Salud'!$A$7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Salud'!$B$7:$F$7</c:f>
              <c:numCache>
                <c:formatCode>#,##0\ "horas"</c:formatCode>
                <c:ptCount val="5"/>
                <c:pt idx="0">
                  <c:v>11480</c:v>
                </c:pt>
                <c:pt idx="1">
                  <c:v>2336</c:v>
                </c:pt>
                <c:pt idx="2">
                  <c:v>9144</c:v>
                </c:pt>
                <c:pt idx="3">
                  <c:v>8620</c:v>
                </c:pt>
                <c:pt idx="4">
                  <c:v>524</c:v>
                </c:pt>
              </c:numCache>
            </c:numRef>
          </c:val>
        </c:ser>
        <c:axId val="55035008"/>
        <c:axId val="55036544"/>
      </c:barChart>
      <c:catAx>
        <c:axId val="55035008"/>
        <c:scaling>
          <c:orientation val="minMax"/>
        </c:scaling>
        <c:axPos val="b"/>
        <c:majorTickMark val="none"/>
        <c:tickLblPos val="nextTo"/>
        <c:crossAx val="55036544"/>
        <c:crosses val="autoZero"/>
        <c:auto val="1"/>
        <c:lblAlgn val="ctr"/>
        <c:lblOffset val="100"/>
      </c:catAx>
      <c:valAx>
        <c:axId val="5503654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035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Médicas y de la Salud'!$A$10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Salud'!$B$10:$F$10</c:f>
              <c:numCache>
                <c:formatCode>#,##0\ "horas"</c:formatCode>
                <c:ptCount val="5"/>
                <c:pt idx="0">
                  <c:v>11400</c:v>
                </c:pt>
                <c:pt idx="1">
                  <c:v>2621</c:v>
                </c:pt>
                <c:pt idx="2">
                  <c:v>8779</c:v>
                </c:pt>
                <c:pt idx="3">
                  <c:v>8620</c:v>
                </c:pt>
                <c:pt idx="4">
                  <c:v>159</c:v>
                </c:pt>
              </c:numCache>
            </c:numRef>
          </c:val>
        </c:ser>
        <c:ser>
          <c:idx val="1"/>
          <c:order val="1"/>
          <c:tx>
            <c:strRef>
              <c:f>'Ciencias Médicas y de la Salud'!$A$11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Médicas y de la Salud'!$B$1:$F$1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Médicas y de la Salud'!$B$11:$F$11</c:f>
              <c:numCache>
                <c:formatCode>#,##0\ "horas"</c:formatCode>
                <c:ptCount val="5"/>
                <c:pt idx="0">
                  <c:v>11480</c:v>
                </c:pt>
                <c:pt idx="1">
                  <c:v>795</c:v>
                </c:pt>
                <c:pt idx="2">
                  <c:v>10685</c:v>
                </c:pt>
                <c:pt idx="3">
                  <c:v>8620</c:v>
                </c:pt>
                <c:pt idx="4">
                  <c:v>2065</c:v>
                </c:pt>
              </c:numCache>
            </c:numRef>
          </c:val>
        </c:ser>
        <c:axId val="55317632"/>
        <c:axId val="55319168"/>
      </c:barChart>
      <c:catAx>
        <c:axId val="55317632"/>
        <c:scaling>
          <c:orientation val="minMax"/>
        </c:scaling>
        <c:axPos val="b"/>
        <c:majorTickMark val="none"/>
        <c:tickLblPos val="nextTo"/>
        <c:crossAx val="55319168"/>
        <c:crosses val="autoZero"/>
        <c:auto val="1"/>
        <c:lblAlgn val="ctr"/>
        <c:lblOffset val="100"/>
      </c:catAx>
      <c:valAx>
        <c:axId val="5531916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317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Total plazas en</a:t>
            </a:r>
            <a:r>
              <a:rPr lang="es-ES" baseline="0"/>
              <a:t> plantilla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strRef>
              <c:f>Hoja1!$H$2:$H$5</c:f>
              <c:strCache>
                <c:ptCount val="4"/>
                <c:pt idx="0">
                  <c:v>Funcionario de Carrera</c:v>
                </c:pt>
                <c:pt idx="1">
                  <c:v>Laboral Docente</c:v>
                </c:pt>
                <c:pt idx="2">
                  <c:v>Docente Contratado</c:v>
                </c:pt>
                <c:pt idx="3">
                  <c:v>Total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>
                  <c:v>521</c:v>
                </c:pt>
                <c:pt idx="1">
                  <c:v>231</c:v>
                </c:pt>
                <c:pt idx="2">
                  <c:v>52</c:v>
                </c:pt>
                <c:pt idx="3">
                  <c:v>804</c:v>
                </c:pt>
              </c:numCache>
            </c:numRef>
          </c:val>
        </c:ser>
        <c:axId val="40674816"/>
        <c:axId val="40676352"/>
      </c:barChart>
      <c:catAx>
        <c:axId val="40674816"/>
        <c:scaling>
          <c:orientation val="minMax"/>
        </c:scaling>
        <c:axPos val="b"/>
        <c:tickLblPos val="nextTo"/>
        <c:crossAx val="40676352"/>
        <c:crosses val="autoZero"/>
        <c:auto val="1"/>
        <c:lblAlgn val="ctr"/>
        <c:lblOffset val="100"/>
      </c:catAx>
      <c:valAx>
        <c:axId val="40676352"/>
        <c:scaling>
          <c:orientation val="minMax"/>
        </c:scaling>
        <c:axPos val="l"/>
        <c:numFmt formatCode="General" sourceLinked="1"/>
        <c:tickLblPos val="nextTo"/>
        <c:crossAx val="40674816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Sociales, políticas'!$A$2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políticas'!$B$2:$F$2</c:f>
              <c:numCache>
                <c:formatCode>#,##0\ "horas"</c:formatCode>
                <c:ptCount val="5"/>
                <c:pt idx="0">
                  <c:v>24000</c:v>
                </c:pt>
                <c:pt idx="1">
                  <c:v>6767</c:v>
                </c:pt>
                <c:pt idx="2">
                  <c:v>17233</c:v>
                </c:pt>
                <c:pt idx="3">
                  <c:v>16337</c:v>
                </c:pt>
                <c:pt idx="4">
                  <c:v>896</c:v>
                </c:pt>
              </c:numCache>
            </c:numRef>
          </c:val>
        </c:ser>
        <c:ser>
          <c:idx val="1"/>
          <c:order val="1"/>
          <c:tx>
            <c:strRef>
              <c:f>'Ciencias Sociales, políticas'!$A$3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políticas'!$B$3:$F$3</c:f>
              <c:numCache>
                <c:formatCode>#,##0\ "horas"</c:formatCode>
                <c:ptCount val="5"/>
                <c:pt idx="0">
                  <c:v>25280</c:v>
                </c:pt>
                <c:pt idx="1">
                  <c:v>6767</c:v>
                </c:pt>
                <c:pt idx="2">
                  <c:v>18513</c:v>
                </c:pt>
                <c:pt idx="3">
                  <c:v>16337</c:v>
                </c:pt>
                <c:pt idx="4">
                  <c:v>2176</c:v>
                </c:pt>
              </c:numCache>
            </c:numRef>
          </c:val>
        </c:ser>
        <c:axId val="55207040"/>
        <c:axId val="55208576"/>
      </c:barChart>
      <c:catAx>
        <c:axId val="55207040"/>
        <c:scaling>
          <c:orientation val="minMax"/>
        </c:scaling>
        <c:axPos val="b"/>
        <c:majorTickMark val="none"/>
        <c:tickLblPos val="nextTo"/>
        <c:crossAx val="55208576"/>
        <c:crosses val="autoZero"/>
        <c:auto val="1"/>
        <c:lblAlgn val="ctr"/>
        <c:lblOffset val="100"/>
      </c:catAx>
      <c:valAx>
        <c:axId val="5520857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207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Sociales, políticas'!$A$6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políticas'!$B$6:$F$6</c:f>
              <c:numCache>
                <c:formatCode>#,##0\ "horas"</c:formatCode>
                <c:ptCount val="5"/>
                <c:pt idx="0">
                  <c:v>24000</c:v>
                </c:pt>
                <c:pt idx="1">
                  <c:v>6767</c:v>
                </c:pt>
                <c:pt idx="2">
                  <c:v>17233</c:v>
                </c:pt>
                <c:pt idx="3">
                  <c:v>16337</c:v>
                </c:pt>
                <c:pt idx="4">
                  <c:v>896</c:v>
                </c:pt>
              </c:numCache>
            </c:numRef>
          </c:val>
        </c:ser>
        <c:ser>
          <c:idx val="1"/>
          <c:order val="1"/>
          <c:tx>
            <c:strRef>
              <c:f>'Ciencias Sociales, políticas'!$A$7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políticas'!$B$7:$F$7</c:f>
              <c:numCache>
                <c:formatCode>#,##0\ "horas"</c:formatCode>
                <c:ptCount val="5"/>
                <c:pt idx="0">
                  <c:v>25280</c:v>
                </c:pt>
                <c:pt idx="1">
                  <c:v>5780</c:v>
                </c:pt>
                <c:pt idx="2">
                  <c:v>19500</c:v>
                </c:pt>
                <c:pt idx="3">
                  <c:v>16337</c:v>
                </c:pt>
                <c:pt idx="4">
                  <c:v>3163</c:v>
                </c:pt>
              </c:numCache>
            </c:numRef>
          </c:val>
        </c:ser>
        <c:axId val="55444608"/>
        <c:axId val="55446144"/>
      </c:barChart>
      <c:catAx>
        <c:axId val="55444608"/>
        <c:scaling>
          <c:orientation val="minMax"/>
        </c:scaling>
        <c:axPos val="b"/>
        <c:majorTickMark val="none"/>
        <c:tickLblPos val="nextTo"/>
        <c:crossAx val="55446144"/>
        <c:crosses val="autoZero"/>
        <c:auto val="1"/>
        <c:lblAlgn val="ctr"/>
        <c:lblOffset val="100"/>
      </c:catAx>
      <c:valAx>
        <c:axId val="5544614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444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'Ciencias Sociales, políticas'!$A$10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políticas'!$B$10:$F$10</c:f>
              <c:numCache>
                <c:formatCode>#,##0\ "horas"</c:formatCode>
                <c:ptCount val="5"/>
                <c:pt idx="0">
                  <c:v>24000</c:v>
                </c:pt>
                <c:pt idx="1">
                  <c:v>6767</c:v>
                </c:pt>
                <c:pt idx="2">
                  <c:v>17233</c:v>
                </c:pt>
                <c:pt idx="3">
                  <c:v>16337</c:v>
                </c:pt>
                <c:pt idx="4">
                  <c:v>896</c:v>
                </c:pt>
              </c:numCache>
            </c:numRef>
          </c:val>
        </c:ser>
        <c:ser>
          <c:idx val="1"/>
          <c:order val="1"/>
          <c:tx>
            <c:strRef>
              <c:f>'Ciencias Sociales, políticas'!$A$11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'Ciencias Sociales, políticas'!$B$1:$F$1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'Ciencias Sociales, políticas'!$B$11:$F$11</c:f>
              <c:numCache>
                <c:formatCode>#,##0\ "horas"</c:formatCode>
                <c:ptCount val="5"/>
                <c:pt idx="0">
                  <c:v>25280</c:v>
                </c:pt>
                <c:pt idx="1">
                  <c:v>1910</c:v>
                </c:pt>
                <c:pt idx="2">
                  <c:v>23370</c:v>
                </c:pt>
                <c:pt idx="3">
                  <c:v>16337</c:v>
                </c:pt>
                <c:pt idx="4">
                  <c:v>7033</c:v>
                </c:pt>
              </c:numCache>
            </c:numRef>
          </c:val>
        </c:ser>
        <c:axId val="55514240"/>
        <c:axId val="55515776"/>
      </c:barChart>
      <c:catAx>
        <c:axId val="55514240"/>
        <c:scaling>
          <c:orientation val="minMax"/>
        </c:scaling>
        <c:axPos val="b"/>
        <c:majorTickMark val="none"/>
        <c:tickLblPos val="nextTo"/>
        <c:crossAx val="55515776"/>
        <c:crosses val="autoZero"/>
        <c:auto val="1"/>
        <c:lblAlgn val="ctr"/>
        <c:lblOffset val="100"/>
      </c:catAx>
      <c:valAx>
        <c:axId val="5551577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514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Filosofia!$A$2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Filosofia!$B$2:$F$2</c:f>
              <c:numCache>
                <c:formatCode>#,##0\ "horas"</c:formatCode>
                <c:ptCount val="5"/>
                <c:pt idx="0">
                  <c:v>16140</c:v>
                </c:pt>
                <c:pt idx="1">
                  <c:v>4416</c:v>
                </c:pt>
                <c:pt idx="2">
                  <c:v>11724</c:v>
                </c:pt>
                <c:pt idx="3">
                  <c:v>10892</c:v>
                </c:pt>
                <c:pt idx="4">
                  <c:v>832</c:v>
                </c:pt>
              </c:numCache>
            </c:numRef>
          </c:val>
        </c:ser>
        <c:ser>
          <c:idx val="1"/>
          <c:order val="1"/>
          <c:tx>
            <c:strRef>
              <c:f>Filosofia!$A$3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Filosofia!$B$3:$F$3</c:f>
              <c:numCache>
                <c:formatCode>#,##0\ "horas"</c:formatCode>
                <c:ptCount val="5"/>
                <c:pt idx="0">
                  <c:v>17580</c:v>
                </c:pt>
                <c:pt idx="1">
                  <c:v>4416</c:v>
                </c:pt>
                <c:pt idx="2">
                  <c:v>13164</c:v>
                </c:pt>
                <c:pt idx="3">
                  <c:v>10892</c:v>
                </c:pt>
                <c:pt idx="4">
                  <c:v>2272</c:v>
                </c:pt>
              </c:numCache>
            </c:numRef>
          </c:val>
        </c:ser>
        <c:axId val="55633024"/>
        <c:axId val="55634560"/>
      </c:barChart>
      <c:catAx>
        <c:axId val="55633024"/>
        <c:scaling>
          <c:orientation val="minMax"/>
        </c:scaling>
        <c:axPos val="b"/>
        <c:majorTickMark val="none"/>
        <c:tickLblPos val="nextTo"/>
        <c:crossAx val="55634560"/>
        <c:crosses val="autoZero"/>
        <c:auto val="1"/>
        <c:lblAlgn val="ctr"/>
        <c:lblOffset val="100"/>
      </c:catAx>
      <c:valAx>
        <c:axId val="5563456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633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Filosofia!$A$6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Filosofia!$B$6:$F$6</c:f>
              <c:numCache>
                <c:formatCode>#,##0\ "horas"</c:formatCode>
                <c:ptCount val="5"/>
                <c:pt idx="0">
                  <c:v>16140</c:v>
                </c:pt>
                <c:pt idx="1">
                  <c:v>4416</c:v>
                </c:pt>
                <c:pt idx="2">
                  <c:v>11724</c:v>
                </c:pt>
                <c:pt idx="3">
                  <c:v>10892</c:v>
                </c:pt>
                <c:pt idx="4">
                  <c:v>832</c:v>
                </c:pt>
              </c:numCache>
            </c:numRef>
          </c:val>
        </c:ser>
        <c:ser>
          <c:idx val="1"/>
          <c:order val="1"/>
          <c:tx>
            <c:strRef>
              <c:f>Filosofia!$A$7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Filosofia!$B$7:$F$7</c:f>
              <c:numCache>
                <c:formatCode>#,##0\ "horas"</c:formatCode>
                <c:ptCount val="5"/>
                <c:pt idx="0">
                  <c:v>17580</c:v>
                </c:pt>
                <c:pt idx="1">
                  <c:v>4112</c:v>
                </c:pt>
                <c:pt idx="2">
                  <c:v>13468</c:v>
                </c:pt>
                <c:pt idx="3">
                  <c:v>10892</c:v>
                </c:pt>
                <c:pt idx="4">
                  <c:v>2576</c:v>
                </c:pt>
              </c:numCache>
            </c:numRef>
          </c:val>
        </c:ser>
        <c:axId val="55686272"/>
        <c:axId val="55687808"/>
      </c:barChart>
      <c:catAx>
        <c:axId val="55686272"/>
        <c:scaling>
          <c:orientation val="minMax"/>
        </c:scaling>
        <c:axPos val="b"/>
        <c:majorTickMark val="none"/>
        <c:tickLblPos val="nextTo"/>
        <c:crossAx val="55687808"/>
        <c:crosses val="autoZero"/>
        <c:auto val="1"/>
        <c:lblAlgn val="ctr"/>
        <c:lblOffset val="100"/>
      </c:catAx>
      <c:valAx>
        <c:axId val="5568780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686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Filosofia!$A$10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Filosofia!$B$10:$F$10</c:f>
              <c:numCache>
                <c:formatCode>#,##0\ "horas"</c:formatCode>
                <c:ptCount val="5"/>
                <c:pt idx="0">
                  <c:v>16140</c:v>
                </c:pt>
                <c:pt idx="1">
                  <c:v>4416</c:v>
                </c:pt>
                <c:pt idx="2">
                  <c:v>11724</c:v>
                </c:pt>
                <c:pt idx="3">
                  <c:v>10892</c:v>
                </c:pt>
                <c:pt idx="4">
                  <c:v>832</c:v>
                </c:pt>
              </c:numCache>
            </c:numRef>
          </c:val>
        </c:ser>
        <c:ser>
          <c:idx val="1"/>
          <c:order val="1"/>
          <c:tx>
            <c:strRef>
              <c:f>Filosofia!$A$11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Filosofia!$B$1:$F$1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Filosofia!$B$11:$F$11</c:f>
              <c:numCache>
                <c:formatCode>#,##0\ "horas"</c:formatCode>
                <c:ptCount val="5"/>
                <c:pt idx="0">
                  <c:v>17580</c:v>
                </c:pt>
                <c:pt idx="1">
                  <c:v>1360</c:v>
                </c:pt>
                <c:pt idx="2">
                  <c:v>16220</c:v>
                </c:pt>
                <c:pt idx="3">
                  <c:v>10892</c:v>
                </c:pt>
                <c:pt idx="4">
                  <c:v>5328</c:v>
                </c:pt>
              </c:numCache>
            </c:numRef>
          </c:val>
        </c:ser>
        <c:axId val="55903360"/>
        <c:axId val="55904896"/>
      </c:barChart>
      <c:catAx>
        <c:axId val="55903360"/>
        <c:scaling>
          <c:orientation val="minMax"/>
        </c:scaling>
        <c:axPos val="b"/>
        <c:majorTickMark val="none"/>
        <c:tickLblPos val="nextTo"/>
        <c:crossAx val="55904896"/>
        <c:crosses val="autoZero"/>
        <c:auto val="1"/>
        <c:lblAlgn val="ctr"/>
        <c:lblOffset val="100"/>
      </c:catAx>
      <c:valAx>
        <c:axId val="5590489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903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'Geografía, Historia y Arte'!$A$2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Arte'!$B$2:$F$2</c:f>
              <c:numCache>
                <c:formatCode>#,##0\ "horas"</c:formatCode>
                <c:ptCount val="5"/>
                <c:pt idx="0">
                  <c:v>7680</c:v>
                </c:pt>
                <c:pt idx="1">
                  <c:v>1965</c:v>
                </c:pt>
                <c:pt idx="2">
                  <c:v>5715</c:v>
                </c:pt>
                <c:pt idx="3">
                  <c:v>5619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'Geografía, Historia y Arte'!$A$3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Arte'!$B$3:$F$3</c:f>
              <c:numCache>
                <c:formatCode>#,##0\ "horas"</c:formatCode>
                <c:ptCount val="5"/>
                <c:pt idx="0">
                  <c:v>8320</c:v>
                </c:pt>
                <c:pt idx="1">
                  <c:v>1965</c:v>
                </c:pt>
                <c:pt idx="2">
                  <c:v>6355</c:v>
                </c:pt>
                <c:pt idx="3">
                  <c:v>5619</c:v>
                </c:pt>
                <c:pt idx="4">
                  <c:v>736</c:v>
                </c:pt>
              </c:numCache>
            </c:numRef>
          </c:val>
        </c:ser>
        <c:axId val="55968896"/>
        <c:axId val="55970432"/>
      </c:barChart>
      <c:catAx>
        <c:axId val="55968896"/>
        <c:scaling>
          <c:orientation val="minMax"/>
        </c:scaling>
        <c:axPos val="b"/>
        <c:majorTickMark val="none"/>
        <c:tickLblPos val="nextTo"/>
        <c:crossAx val="55970432"/>
        <c:crosses val="autoZero"/>
        <c:auto val="1"/>
        <c:lblAlgn val="ctr"/>
        <c:lblOffset val="100"/>
      </c:catAx>
      <c:valAx>
        <c:axId val="55970432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968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 y Complementarias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'Geografía, Historia y Arte'!$A$6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Arte'!$B$6:$F$6</c:f>
              <c:numCache>
                <c:formatCode>#,##0\ "horas"</c:formatCode>
                <c:ptCount val="5"/>
                <c:pt idx="0">
                  <c:v>7680</c:v>
                </c:pt>
                <c:pt idx="1">
                  <c:v>1965</c:v>
                </c:pt>
                <c:pt idx="2">
                  <c:v>5715</c:v>
                </c:pt>
                <c:pt idx="3">
                  <c:v>5619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'Geografía, Historia y Arte'!$A$7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Arte'!$B$7:$F$7</c:f>
              <c:numCache>
                <c:formatCode>#,##0\ "horas"</c:formatCode>
                <c:ptCount val="5"/>
                <c:pt idx="0">
                  <c:v>8320</c:v>
                </c:pt>
                <c:pt idx="1">
                  <c:v>1321</c:v>
                </c:pt>
                <c:pt idx="2">
                  <c:v>6999</c:v>
                </c:pt>
                <c:pt idx="3">
                  <c:v>5619</c:v>
                </c:pt>
                <c:pt idx="4">
                  <c:v>1380</c:v>
                </c:pt>
              </c:numCache>
            </c:numRef>
          </c:val>
        </c:ser>
        <c:axId val="55428224"/>
        <c:axId val="55429760"/>
      </c:barChart>
      <c:catAx>
        <c:axId val="55428224"/>
        <c:scaling>
          <c:orientation val="minMax"/>
        </c:scaling>
        <c:axPos val="b"/>
        <c:majorTickMark val="none"/>
        <c:tickLblPos val="nextTo"/>
        <c:crossAx val="55429760"/>
        <c:crosses val="autoZero"/>
        <c:auto val="1"/>
        <c:lblAlgn val="ctr"/>
        <c:lblOffset val="100"/>
      </c:catAx>
      <c:valAx>
        <c:axId val="5542976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428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'Geografía, Historia y Arte'!$A$10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Arte'!$B$10:$F$10</c:f>
              <c:numCache>
                <c:formatCode>#,##0\ "horas"</c:formatCode>
                <c:ptCount val="5"/>
                <c:pt idx="0">
                  <c:v>7680</c:v>
                </c:pt>
                <c:pt idx="1">
                  <c:v>1965</c:v>
                </c:pt>
                <c:pt idx="2">
                  <c:v>5715</c:v>
                </c:pt>
                <c:pt idx="3">
                  <c:v>5619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'Geografía, Historia y Arte'!$A$11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'Geografía, Historia y Arte'!$B$1:$F$1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'Geografía, Historia y Arte'!$B$11:$F$11</c:f>
              <c:numCache>
                <c:formatCode>#,##0\ "horas"</c:formatCode>
                <c:ptCount val="5"/>
                <c:pt idx="0">
                  <c:v>8320</c:v>
                </c:pt>
                <c:pt idx="1">
                  <c:v>320</c:v>
                </c:pt>
                <c:pt idx="2">
                  <c:v>8000</c:v>
                </c:pt>
                <c:pt idx="3">
                  <c:v>5619</c:v>
                </c:pt>
                <c:pt idx="4">
                  <c:v>2381</c:v>
                </c:pt>
              </c:numCache>
            </c:numRef>
          </c:val>
        </c:ser>
        <c:axId val="55899264"/>
        <c:axId val="55900800"/>
      </c:barChart>
      <c:catAx>
        <c:axId val="55899264"/>
        <c:scaling>
          <c:orientation val="minMax"/>
        </c:scaling>
        <c:axPos val="b"/>
        <c:majorTickMark val="none"/>
        <c:tickLblPos val="nextTo"/>
        <c:crossAx val="55900800"/>
        <c:crosses val="autoZero"/>
        <c:auto val="1"/>
        <c:lblAlgn val="ctr"/>
        <c:lblOffset val="100"/>
      </c:catAx>
      <c:valAx>
        <c:axId val="5590080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5899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'Matemáticas y Física'!$A$2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Física'!$B$2:$F$2</c:f>
              <c:numCache>
                <c:formatCode>#,##0\ "horas"</c:formatCode>
                <c:ptCount val="5"/>
                <c:pt idx="0">
                  <c:v>9000</c:v>
                </c:pt>
                <c:pt idx="1">
                  <c:v>2652</c:v>
                </c:pt>
                <c:pt idx="2">
                  <c:v>6348</c:v>
                </c:pt>
                <c:pt idx="3">
                  <c:v>4882</c:v>
                </c:pt>
                <c:pt idx="4">
                  <c:v>1466</c:v>
                </c:pt>
              </c:numCache>
            </c:numRef>
          </c:val>
        </c:ser>
        <c:ser>
          <c:idx val="1"/>
          <c:order val="1"/>
          <c:tx>
            <c:strRef>
              <c:f>'Matemáticas y Física'!$A$3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Física'!$B$3:$F$3</c:f>
              <c:numCache>
                <c:formatCode>#,##0\ "horas"</c:formatCode>
                <c:ptCount val="5"/>
                <c:pt idx="0">
                  <c:v>9520</c:v>
                </c:pt>
                <c:pt idx="1">
                  <c:v>2652</c:v>
                </c:pt>
                <c:pt idx="2">
                  <c:v>6868</c:v>
                </c:pt>
                <c:pt idx="3">
                  <c:v>4882</c:v>
                </c:pt>
                <c:pt idx="4">
                  <c:v>1986</c:v>
                </c:pt>
              </c:numCache>
            </c:numRef>
          </c:val>
        </c:ser>
        <c:axId val="56083584"/>
        <c:axId val="56085120"/>
      </c:barChart>
      <c:catAx>
        <c:axId val="56083584"/>
        <c:scaling>
          <c:orientation val="minMax"/>
        </c:scaling>
        <c:axPos val="b"/>
        <c:majorTickMark val="none"/>
        <c:tickLblPos val="nextTo"/>
        <c:crossAx val="56085120"/>
        <c:crosses val="autoZero"/>
        <c:auto val="1"/>
        <c:lblAlgn val="ctr"/>
        <c:lblOffset val="100"/>
      </c:catAx>
      <c:valAx>
        <c:axId val="5608512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083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Plazas Vacantes en RPT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strRef>
              <c:f>Hoja1!$C$23:$C$26</c:f>
              <c:strCache>
                <c:ptCount val="4"/>
                <c:pt idx="0">
                  <c:v>Reserva Puesto</c:v>
                </c:pt>
                <c:pt idx="1">
                  <c:v>Funcionario de Carrera</c:v>
                </c:pt>
                <c:pt idx="2">
                  <c:v>Laboral Docente</c:v>
                </c:pt>
                <c:pt idx="3">
                  <c:v>Total</c:v>
                </c:pt>
              </c:strCache>
            </c:strRef>
          </c:cat>
          <c:val>
            <c:numRef>
              <c:f>Hoja1!$D$23:$D$26</c:f>
              <c:numCache>
                <c:formatCode>General</c:formatCode>
                <c:ptCount val="4"/>
                <c:pt idx="0">
                  <c:v>9</c:v>
                </c:pt>
                <c:pt idx="1">
                  <c:v>54</c:v>
                </c:pt>
                <c:pt idx="2">
                  <c:v>109</c:v>
                </c:pt>
                <c:pt idx="3">
                  <c:v>172</c:v>
                </c:pt>
              </c:numCache>
            </c:numRef>
          </c:val>
        </c:ser>
        <c:axId val="41653376"/>
        <c:axId val="41654912"/>
      </c:barChart>
      <c:catAx>
        <c:axId val="41653376"/>
        <c:scaling>
          <c:orientation val="minMax"/>
        </c:scaling>
        <c:axPos val="b"/>
        <c:tickLblPos val="nextTo"/>
        <c:crossAx val="41654912"/>
        <c:crosses val="autoZero"/>
        <c:auto val="1"/>
        <c:lblAlgn val="ctr"/>
        <c:lblOffset val="100"/>
      </c:catAx>
      <c:valAx>
        <c:axId val="41654912"/>
        <c:scaling>
          <c:orientation val="minMax"/>
        </c:scaling>
        <c:axPos val="l"/>
        <c:numFmt formatCode="General" sourceLinked="1"/>
        <c:tickLblPos val="nextTo"/>
        <c:crossAx val="41653376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'Matemáticas y Física'!$A$6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Física'!$B$6:$F$6</c:f>
              <c:numCache>
                <c:formatCode>#,##0\ "horas"</c:formatCode>
                <c:ptCount val="5"/>
                <c:pt idx="0">
                  <c:v>9000</c:v>
                </c:pt>
                <c:pt idx="1">
                  <c:v>2652</c:v>
                </c:pt>
                <c:pt idx="2">
                  <c:v>6348</c:v>
                </c:pt>
                <c:pt idx="3">
                  <c:v>4882</c:v>
                </c:pt>
                <c:pt idx="4">
                  <c:v>1466</c:v>
                </c:pt>
              </c:numCache>
            </c:numRef>
          </c:val>
        </c:ser>
        <c:ser>
          <c:idx val="1"/>
          <c:order val="1"/>
          <c:tx>
            <c:strRef>
              <c:f>'Matemáticas y Física'!$A$7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Física'!$B$7:$F$7</c:f>
              <c:numCache>
                <c:formatCode>#,##0\ "horas"</c:formatCode>
                <c:ptCount val="5"/>
                <c:pt idx="0">
                  <c:v>9520</c:v>
                </c:pt>
                <c:pt idx="1">
                  <c:v>1563</c:v>
                </c:pt>
                <c:pt idx="2">
                  <c:v>7957</c:v>
                </c:pt>
                <c:pt idx="3">
                  <c:v>4882</c:v>
                </c:pt>
                <c:pt idx="4">
                  <c:v>3075</c:v>
                </c:pt>
              </c:numCache>
            </c:numRef>
          </c:val>
        </c:ser>
        <c:axId val="56333440"/>
        <c:axId val="56334976"/>
      </c:barChart>
      <c:catAx>
        <c:axId val="56333440"/>
        <c:scaling>
          <c:orientation val="minMax"/>
        </c:scaling>
        <c:axPos val="b"/>
        <c:majorTickMark val="none"/>
        <c:tickLblPos val="nextTo"/>
        <c:crossAx val="56334976"/>
        <c:crosses val="autoZero"/>
        <c:auto val="1"/>
        <c:lblAlgn val="ctr"/>
        <c:lblOffset val="100"/>
      </c:catAx>
      <c:valAx>
        <c:axId val="5633497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333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'Matemáticas y Física'!$A$10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Física'!$B$10:$F$10</c:f>
              <c:numCache>
                <c:formatCode>#,##0\ "horas"</c:formatCode>
                <c:ptCount val="5"/>
                <c:pt idx="0">
                  <c:v>9000</c:v>
                </c:pt>
                <c:pt idx="1">
                  <c:v>2652</c:v>
                </c:pt>
                <c:pt idx="2">
                  <c:v>6348</c:v>
                </c:pt>
                <c:pt idx="3">
                  <c:v>4882</c:v>
                </c:pt>
                <c:pt idx="4">
                  <c:v>1466</c:v>
                </c:pt>
              </c:numCache>
            </c:numRef>
          </c:val>
        </c:ser>
        <c:ser>
          <c:idx val="1"/>
          <c:order val="1"/>
          <c:tx>
            <c:strRef>
              <c:f>'Matemáticas y Física'!$A$11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'Matemáticas y Física'!$B$1:$F$1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'Matemáticas y Física'!$B$11:$F$11</c:f>
              <c:numCache>
                <c:formatCode>#,##0\ "horas"</c:formatCode>
                <c:ptCount val="5"/>
                <c:pt idx="0">
                  <c:v>9520</c:v>
                </c:pt>
                <c:pt idx="1">
                  <c:v>760</c:v>
                </c:pt>
                <c:pt idx="2">
                  <c:v>8760</c:v>
                </c:pt>
                <c:pt idx="3">
                  <c:v>4882</c:v>
                </c:pt>
                <c:pt idx="4">
                  <c:v>3878</c:v>
                </c:pt>
              </c:numCache>
            </c:numRef>
          </c:val>
        </c:ser>
        <c:axId val="56362112"/>
        <c:axId val="56363648"/>
      </c:barChart>
      <c:catAx>
        <c:axId val="56362112"/>
        <c:scaling>
          <c:orientation val="minMax"/>
        </c:scaling>
        <c:axPos val="b"/>
        <c:majorTickMark val="none"/>
        <c:tickLblPos val="nextTo"/>
        <c:crossAx val="56363648"/>
        <c:crosses val="autoZero"/>
        <c:auto val="1"/>
        <c:lblAlgn val="ctr"/>
        <c:lblOffset val="100"/>
      </c:catAx>
      <c:valAx>
        <c:axId val="5636364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362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 las Compensaciones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Química!$A$2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Química!$B$2:$F$2</c:f>
              <c:numCache>
                <c:formatCode>#,##0\ "horas"</c:formatCode>
                <c:ptCount val="5"/>
                <c:pt idx="0">
                  <c:v>8400</c:v>
                </c:pt>
                <c:pt idx="1">
                  <c:v>4064</c:v>
                </c:pt>
                <c:pt idx="2">
                  <c:v>4336</c:v>
                </c:pt>
                <c:pt idx="3">
                  <c:v>4607</c:v>
                </c:pt>
                <c:pt idx="4">
                  <c:v>-271</c:v>
                </c:pt>
              </c:numCache>
            </c:numRef>
          </c:val>
        </c:ser>
        <c:ser>
          <c:idx val="1"/>
          <c:order val="1"/>
          <c:tx>
            <c:strRef>
              <c:f>Química!$A$3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Química!$B$3:$F$3</c:f>
              <c:numCache>
                <c:formatCode>#,##0\ "horas"</c:formatCode>
                <c:ptCount val="5"/>
                <c:pt idx="0">
                  <c:v>7760</c:v>
                </c:pt>
                <c:pt idx="1">
                  <c:v>4064</c:v>
                </c:pt>
                <c:pt idx="2">
                  <c:v>3696</c:v>
                </c:pt>
                <c:pt idx="3">
                  <c:v>4607</c:v>
                </c:pt>
                <c:pt idx="4">
                  <c:v>-911</c:v>
                </c:pt>
              </c:numCache>
            </c:numRef>
          </c:val>
        </c:ser>
        <c:axId val="56484992"/>
        <c:axId val="56486528"/>
      </c:barChart>
      <c:catAx>
        <c:axId val="56484992"/>
        <c:scaling>
          <c:orientation val="minMax"/>
        </c:scaling>
        <c:axPos val="b"/>
        <c:majorTickMark val="none"/>
        <c:tickLblPos val="nextTo"/>
        <c:crossAx val="56486528"/>
        <c:crosses val="autoZero"/>
        <c:auto val="1"/>
        <c:lblAlgn val="ctr"/>
        <c:lblOffset val="100"/>
      </c:catAx>
      <c:valAx>
        <c:axId val="5648652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484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Química!$A$6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Química!$B$6:$F$6</c:f>
              <c:numCache>
                <c:formatCode>#,##0\ "horas"</c:formatCode>
                <c:ptCount val="5"/>
                <c:pt idx="0">
                  <c:v>8400</c:v>
                </c:pt>
                <c:pt idx="1">
                  <c:v>4064</c:v>
                </c:pt>
                <c:pt idx="2">
                  <c:v>4336</c:v>
                </c:pt>
                <c:pt idx="3">
                  <c:v>4607</c:v>
                </c:pt>
                <c:pt idx="4">
                  <c:v>-271</c:v>
                </c:pt>
              </c:numCache>
            </c:numRef>
          </c:val>
        </c:ser>
        <c:ser>
          <c:idx val="1"/>
          <c:order val="1"/>
          <c:tx>
            <c:strRef>
              <c:f>Química!$A$7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Química!$B$7:$F$7</c:f>
              <c:numCache>
                <c:formatCode>#,##0\ "horas"</c:formatCode>
                <c:ptCount val="5"/>
                <c:pt idx="0">
                  <c:v>7760</c:v>
                </c:pt>
                <c:pt idx="1">
                  <c:v>1874</c:v>
                </c:pt>
                <c:pt idx="2">
                  <c:v>5886</c:v>
                </c:pt>
                <c:pt idx="3">
                  <c:v>4607</c:v>
                </c:pt>
                <c:pt idx="4">
                  <c:v>1279</c:v>
                </c:pt>
              </c:numCache>
            </c:numRef>
          </c:val>
        </c:ser>
        <c:axId val="56702080"/>
        <c:axId val="56703616"/>
      </c:barChart>
      <c:catAx>
        <c:axId val="56702080"/>
        <c:scaling>
          <c:orientation val="minMax"/>
        </c:scaling>
        <c:axPos val="b"/>
        <c:majorTickMark val="none"/>
        <c:tickLblPos val="nextTo"/>
        <c:crossAx val="56703616"/>
        <c:crosses val="autoZero"/>
        <c:auto val="1"/>
        <c:lblAlgn val="ctr"/>
        <c:lblOffset val="100"/>
      </c:catAx>
      <c:valAx>
        <c:axId val="5670361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702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Química!$A$10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Química!$B$10:$F$10</c:f>
              <c:numCache>
                <c:formatCode>#,##0\ "horas"</c:formatCode>
                <c:ptCount val="5"/>
                <c:pt idx="0">
                  <c:v>8400</c:v>
                </c:pt>
                <c:pt idx="1">
                  <c:v>4064</c:v>
                </c:pt>
                <c:pt idx="2">
                  <c:v>4336</c:v>
                </c:pt>
                <c:pt idx="3">
                  <c:v>4607</c:v>
                </c:pt>
                <c:pt idx="4">
                  <c:v>-271</c:v>
                </c:pt>
              </c:numCache>
            </c:numRef>
          </c:val>
        </c:ser>
        <c:ser>
          <c:idx val="1"/>
          <c:order val="1"/>
          <c:tx>
            <c:strRef>
              <c:f>Química!$A$11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Química!$B$1:$F$1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Química!$B$11:$F$11</c:f>
              <c:numCache>
                <c:formatCode>#,##0\ "horas"</c:formatCode>
                <c:ptCount val="5"/>
                <c:pt idx="0">
                  <c:v>7760</c:v>
                </c:pt>
                <c:pt idx="1">
                  <c:v>775</c:v>
                </c:pt>
                <c:pt idx="2">
                  <c:v>6985</c:v>
                </c:pt>
                <c:pt idx="3">
                  <c:v>4607</c:v>
                </c:pt>
                <c:pt idx="4">
                  <c:v>2378</c:v>
                </c:pt>
              </c:numCache>
            </c:numRef>
          </c:val>
        </c:ser>
        <c:axId val="56693888"/>
        <c:axId val="56695424"/>
      </c:barChart>
      <c:catAx>
        <c:axId val="56693888"/>
        <c:scaling>
          <c:orientation val="minMax"/>
        </c:scaling>
        <c:axPos val="b"/>
        <c:majorTickMark val="none"/>
        <c:tickLblPos val="nextTo"/>
        <c:crossAx val="56695424"/>
        <c:crosses val="autoZero"/>
        <c:auto val="1"/>
        <c:lblAlgn val="ctr"/>
        <c:lblOffset val="100"/>
      </c:catAx>
      <c:valAx>
        <c:axId val="5669542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693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</a:t>
            </a:r>
            <a:r>
              <a:rPr lang="es-ES" baseline="0"/>
              <a:t> las Compensaciones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I,C'!$A$2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I,C'!$B$2:$F$2</c:f>
              <c:numCache>
                <c:formatCode>#,##0\ "horas"</c:formatCode>
                <c:ptCount val="5"/>
                <c:pt idx="0">
                  <c:v>21330</c:v>
                </c:pt>
                <c:pt idx="1">
                  <c:v>6500</c:v>
                </c:pt>
                <c:pt idx="2">
                  <c:v>14830</c:v>
                </c:pt>
                <c:pt idx="3">
                  <c:v>12329</c:v>
                </c:pt>
                <c:pt idx="4">
                  <c:v>2501</c:v>
                </c:pt>
              </c:numCache>
            </c:numRef>
          </c:val>
        </c:ser>
        <c:ser>
          <c:idx val="1"/>
          <c:order val="1"/>
          <c:tx>
            <c:strRef>
              <c:f>'Tecnologías I,C'!$A$3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I,C'!$B$3:$F$3</c:f>
              <c:numCache>
                <c:formatCode>#,##0\ "horas"</c:formatCode>
                <c:ptCount val="5"/>
                <c:pt idx="0">
                  <c:v>23170</c:v>
                </c:pt>
                <c:pt idx="1">
                  <c:v>6500</c:v>
                </c:pt>
                <c:pt idx="2">
                  <c:v>16670</c:v>
                </c:pt>
                <c:pt idx="3">
                  <c:v>12329</c:v>
                </c:pt>
                <c:pt idx="4">
                  <c:v>4341</c:v>
                </c:pt>
              </c:numCache>
            </c:numRef>
          </c:val>
        </c:ser>
        <c:axId val="56796288"/>
        <c:axId val="56797824"/>
      </c:barChart>
      <c:catAx>
        <c:axId val="56796288"/>
        <c:scaling>
          <c:orientation val="minMax"/>
        </c:scaling>
        <c:axPos val="b"/>
        <c:majorTickMark val="none"/>
        <c:tickLblPos val="nextTo"/>
        <c:crossAx val="56797824"/>
        <c:crosses val="autoZero"/>
        <c:auto val="1"/>
        <c:lblAlgn val="ctr"/>
        <c:lblOffset val="100"/>
      </c:catAx>
      <c:valAx>
        <c:axId val="5679782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796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I,C'!$A$6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I,C'!$B$6:$F$6</c:f>
              <c:numCache>
                <c:formatCode>#,##0\ "horas"</c:formatCode>
                <c:ptCount val="5"/>
                <c:pt idx="0">
                  <c:v>21330</c:v>
                </c:pt>
                <c:pt idx="1">
                  <c:v>6500</c:v>
                </c:pt>
                <c:pt idx="2">
                  <c:v>14830</c:v>
                </c:pt>
                <c:pt idx="3">
                  <c:v>12329</c:v>
                </c:pt>
                <c:pt idx="4">
                  <c:v>2501</c:v>
                </c:pt>
              </c:numCache>
            </c:numRef>
          </c:val>
        </c:ser>
        <c:ser>
          <c:idx val="1"/>
          <c:order val="1"/>
          <c:tx>
            <c:strRef>
              <c:f>'Tecnologías I,C'!$A$7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I,C'!$B$7:$F$7</c:f>
              <c:numCache>
                <c:formatCode>#,##0\ "horas"</c:formatCode>
                <c:ptCount val="5"/>
                <c:pt idx="0">
                  <c:v>23170</c:v>
                </c:pt>
                <c:pt idx="1">
                  <c:v>4389</c:v>
                </c:pt>
                <c:pt idx="2">
                  <c:v>18781</c:v>
                </c:pt>
                <c:pt idx="3">
                  <c:v>12329</c:v>
                </c:pt>
                <c:pt idx="4">
                  <c:v>6452</c:v>
                </c:pt>
              </c:numCache>
            </c:numRef>
          </c:val>
        </c:ser>
        <c:axId val="56874112"/>
        <c:axId val="56875648"/>
      </c:barChart>
      <c:catAx>
        <c:axId val="56874112"/>
        <c:scaling>
          <c:orientation val="minMax"/>
        </c:scaling>
        <c:axPos val="b"/>
        <c:majorTickMark val="none"/>
        <c:tickLblPos val="nextTo"/>
        <c:crossAx val="56875648"/>
        <c:crosses val="autoZero"/>
        <c:auto val="1"/>
        <c:lblAlgn val="ctr"/>
        <c:lblOffset val="100"/>
      </c:catAx>
      <c:valAx>
        <c:axId val="5687564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874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I,C'!$A$10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I,C'!$B$10:$F$10</c:f>
              <c:numCache>
                <c:formatCode>#,##0\ "horas"</c:formatCode>
                <c:ptCount val="5"/>
                <c:pt idx="0">
                  <c:v>21330</c:v>
                </c:pt>
                <c:pt idx="1">
                  <c:v>6500</c:v>
                </c:pt>
                <c:pt idx="2">
                  <c:v>14830</c:v>
                </c:pt>
                <c:pt idx="3">
                  <c:v>12329</c:v>
                </c:pt>
                <c:pt idx="4">
                  <c:v>2501</c:v>
                </c:pt>
              </c:numCache>
            </c:numRef>
          </c:val>
        </c:ser>
        <c:ser>
          <c:idx val="1"/>
          <c:order val="1"/>
          <c:tx>
            <c:strRef>
              <c:f>'Tecnologías I,C'!$A$11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I,C'!$B$1:$F$1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I,C'!$B$11:$F$11</c:f>
              <c:numCache>
                <c:formatCode>#,##0\ "horas"</c:formatCode>
                <c:ptCount val="5"/>
                <c:pt idx="0">
                  <c:v>23170</c:v>
                </c:pt>
                <c:pt idx="1">
                  <c:v>1650</c:v>
                </c:pt>
                <c:pt idx="2">
                  <c:v>21520</c:v>
                </c:pt>
                <c:pt idx="3">
                  <c:v>12329</c:v>
                </c:pt>
                <c:pt idx="4">
                  <c:v>9191</c:v>
                </c:pt>
              </c:numCache>
            </c:numRef>
          </c:val>
        </c:ser>
        <c:axId val="57017472"/>
        <c:axId val="57019008"/>
      </c:barChart>
      <c:catAx>
        <c:axId val="57017472"/>
        <c:scaling>
          <c:orientation val="minMax"/>
        </c:scaling>
        <c:axPos val="b"/>
        <c:majorTickMark val="none"/>
        <c:tickLblPos val="nextTo"/>
        <c:crossAx val="57019008"/>
        <c:crosses val="autoZero"/>
        <c:auto val="1"/>
        <c:lblAlgn val="ctr"/>
        <c:lblOffset val="100"/>
      </c:catAx>
      <c:valAx>
        <c:axId val="5701900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7017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 las Compensaciones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P y C'!$A$2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C'!$B$2:$F$2</c:f>
              <c:numCache>
                <c:formatCode>#,##0\ "horas"</c:formatCode>
                <c:ptCount val="5"/>
                <c:pt idx="0">
                  <c:v>19530</c:v>
                </c:pt>
                <c:pt idx="1">
                  <c:v>7591</c:v>
                </c:pt>
                <c:pt idx="2">
                  <c:v>11939</c:v>
                </c:pt>
                <c:pt idx="3">
                  <c:v>9188</c:v>
                </c:pt>
                <c:pt idx="4">
                  <c:v>2751</c:v>
                </c:pt>
              </c:numCache>
            </c:numRef>
          </c:val>
        </c:ser>
        <c:ser>
          <c:idx val="1"/>
          <c:order val="1"/>
          <c:tx>
            <c:strRef>
              <c:f>'Tecnologías P y C'!$A$3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C'!$B$3:$F$3</c:f>
              <c:numCache>
                <c:formatCode>#,##0\ "horas"</c:formatCode>
                <c:ptCount val="5"/>
                <c:pt idx="0">
                  <c:v>19810</c:v>
                </c:pt>
                <c:pt idx="1">
                  <c:v>7591</c:v>
                </c:pt>
                <c:pt idx="2">
                  <c:v>12219</c:v>
                </c:pt>
                <c:pt idx="3">
                  <c:v>9188</c:v>
                </c:pt>
                <c:pt idx="4">
                  <c:v>3031</c:v>
                </c:pt>
              </c:numCache>
            </c:numRef>
          </c:val>
        </c:ser>
        <c:axId val="57062528"/>
        <c:axId val="57064064"/>
      </c:barChart>
      <c:catAx>
        <c:axId val="57062528"/>
        <c:scaling>
          <c:orientation val="minMax"/>
        </c:scaling>
        <c:axPos val="b"/>
        <c:majorTickMark val="none"/>
        <c:tickLblPos val="nextTo"/>
        <c:crossAx val="57064064"/>
        <c:crosses val="autoZero"/>
        <c:auto val="1"/>
        <c:lblAlgn val="ctr"/>
        <c:lblOffset val="100"/>
      </c:catAx>
      <c:valAx>
        <c:axId val="57064064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7062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</a:t>
            </a:r>
            <a:r>
              <a:rPr lang="es-ES" baseline="0"/>
              <a:t> por Cargo y Complementarias</a:t>
            </a:r>
            <a:endParaRPr lang="es-E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P y C'!$A$6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C'!$B$6:$F$6</c:f>
              <c:numCache>
                <c:formatCode>#,##0\ "horas"</c:formatCode>
                <c:ptCount val="5"/>
                <c:pt idx="0">
                  <c:v>19530</c:v>
                </c:pt>
                <c:pt idx="1">
                  <c:v>7591</c:v>
                </c:pt>
                <c:pt idx="2">
                  <c:v>11939</c:v>
                </c:pt>
                <c:pt idx="3">
                  <c:v>9188</c:v>
                </c:pt>
                <c:pt idx="4">
                  <c:v>2751</c:v>
                </c:pt>
              </c:numCache>
            </c:numRef>
          </c:val>
        </c:ser>
        <c:ser>
          <c:idx val="1"/>
          <c:order val="1"/>
          <c:tx>
            <c:strRef>
              <c:f>'Tecnologías P y C'!$A$7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C'!$B$7:$F$7</c:f>
              <c:numCache>
                <c:formatCode>#,##0\ "horas"</c:formatCode>
                <c:ptCount val="5"/>
                <c:pt idx="0">
                  <c:v>19810</c:v>
                </c:pt>
                <c:pt idx="1">
                  <c:v>4602</c:v>
                </c:pt>
                <c:pt idx="2">
                  <c:v>15208</c:v>
                </c:pt>
                <c:pt idx="3">
                  <c:v>9188</c:v>
                </c:pt>
                <c:pt idx="4">
                  <c:v>6020</c:v>
                </c:pt>
              </c:numCache>
            </c:numRef>
          </c:val>
        </c:ser>
        <c:axId val="56198272"/>
        <c:axId val="56199808"/>
      </c:barChart>
      <c:catAx>
        <c:axId val="56198272"/>
        <c:scaling>
          <c:orientation val="minMax"/>
        </c:scaling>
        <c:axPos val="b"/>
        <c:majorTickMark val="none"/>
        <c:tickLblPos val="nextTo"/>
        <c:crossAx val="56199808"/>
        <c:crosses val="autoZero"/>
        <c:auto val="1"/>
        <c:lblAlgn val="ctr"/>
        <c:lblOffset val="100"/>
      </c:catAx>
      <c:valAx>
        <c:axId val="56199808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6198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Capacidad/Oferta Docente Global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'Para el texo del proyecto'!$B$1</c:f>
              <c:strCache>
                <c:ptCount val="1"/>
                <c:pt idx="0">
                  <c:v>Capacidad</c:v>
                </c:pt>
              </c:strCache>
            </c:strRef>
          </c:tx>
          <c:spPr>
            <a:solidFill>
              <a:srgbClr val="FF0000"/>
            </a:solidFill>
          </c:spPr>
          <c:dLbls>
            <c:dLblPos val="outEnd"/>
            <c:showVal val="1"/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'Para el texo del proyecto'!$B$109</c:f>
              <c:numCache>
                <c:formatCode>#,##0\ "Horas"</c:formatCode>
                <c:ptCount val="1"/>
                <c:pt idx="0">
                  <c:v>124502</c:v>
                </c:pt>
              </c:numCache>
            </c:numRef>
          </c:val>
        </c:ser>
        <c:ser>
          <c:idx val="1"/>
          <c:order val="1"/>
          <c:tx>
            <c:strRef>
              <c:f>'Para el texo del proyecto'!$D$1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'Para el texo del proyecto'!$D$109</c:f>
              <c:numCache>
                <c:formatCode>#,##0\ "Horas"</c:formatCode>
                <c:ptCount val="1"/>
                <c:pt idx="0">
                  <c:v>117757</c:v>
                </c:pt>
              </c:numCache>
            </c:numRef>
          </c:val>
        </c:ser>
        <c:ser>
          <c:idx val="2"/>
          <c:order val="2"/>
          <c:tx>
            <c:strRef>
              <c:f>'Para el texo del proyecto'!$E$1</c:f>
              <c:strCache>
                <c:ptCount val="1"/>
                <c:pt idx="0">
                  <c:v>Diferencia</c:v>
                </c:pt>
              </c:strCache>
            </c:strRef>
          </c:tx>
          <c:spPr>
            <a:solidFill>
              <a:srgbClr val="002060"/>
            </a:solidFill>
          </c:spPr>
          <c:dLbls>
            <c:dLblPos val="outEnd"/>
            <c:showVal val="1"/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'Para el texo del proyecto'!$E$109</c:f>
              <c:numCache>
                <c:formatCode>#,##0\ "Horas"</c:formatCode>
                <c:ptCount val="1"/>
                <c:pt idx="0">
                  <c:v>6745</c:v>
                </c:pt>
              </c:numCache>
            </c:numRef>
          </c:val>
        </c:ser>
        <c:axId val="41718912"/>
        <c:axId val="41720448"/>
      </c:barChart>
      <c:catAx>
        <c:axId val="41718912"/>
        <c:scaling>
          <c:orientation val="minMax"/>
        </c:scaling>
        <c:axPos val="b"/>
        <c:tickLblPos val="nextTo"/>
        <c:crossAx val="41720448"/>
        <c:crosses val="autoZero"/>
        <c:auto val="1"/>
        <c:lblAlgn val="ctr"/>
        <c:lblOffset val="100"/>
      </c:catAx>
      <c:valAx>
        <c:axId val="41720448"/>
        <c:scaling>
          <c:orientation val="minMax"/>
        </c:scaling>
        <c:axPos val="l"/>
        <c:numFmt formatCode="#,##0\ &quot;Horas&quot;" sourceLinked="1"/>
        <c:tickLblPos val="nextTo"/>
        <c:crossAx val="41718912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Compensaciones por Cargo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'Tecnologías P y C'!$A$10</c:f>
              <c:strCache>
                <c:ptCount val="1"/>
                <c:pt idx="0">
                  <c:v>Anterior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C'!$B$10:$F$10</c:f>
              <c:numCache>
                <c:formatCode>#,##0\ "horas"</c:formatCode>
                <c:ptCount val="5"/>
                <c:pt idx="0">
                  <c:v>19530</c:v>
                </c:pt>
                <c:pt idx="1">
                  <c:v>7591</c:v>
                </c:pt>
                <c:pt idx="2">
                  <c:v>11939</c:v>
                </c:pt>
                <c:pt idx="3">
                  <c:v>9188</c:v>
                </c:pt>
                <c:pt idx="4">
                  <c:v>2751</c:v>
                </c:pt>
              </c:numCache>
            </c:numRef>
          </c:val>
        </c:ser>
        <c:ser>
          <c:idx val="1"/>
          <c:order val="1"/>
          <c:tx>
            <c:strRef>
              <c:f>'Tecnologías P y C'!$A$11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'Tecnologías P y C'!$B$1:$F$1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'Tecnologías P y C'!$B$11:$F$11</c:f>
              <c:numCache>
                <c:formatCode>#,##0\ "horas"</c:formatCode>
                <c:ptCount val="5"/>
                <c:pt idx="0">
                  <c:v>19810</c:v>
                </c:pt>
                <c:pt idx="1">
                  <c:v>1205</c:v>
                </c:pt>
                <c:pt idx="2">
                  <c:v>18605</c:v>
                </c:pt>
                <c:pt idx="3">
                  <c:v>9188</c:v>
                </c:pt>
                <c:pt idx="4">
                  <c:v>9417</c:v>
                </c:pt>
              </c:numCache>
            </c:numRef>
          </c:val>
        </c:ser>
        <c:axId val="57128064"/>
        <c:axId val="57129600"/>
      </c:barChart>
      <c:catAx>
        <c:axId val="57128064"/>
        <c:scaling>
          <c:orientation val="minMax"/>
        </c:scaling>
        <c:axPos val="b"/>
        <c:majorTickMark val="none"/>
        <c:tickLblPos val="nextTo"/>
        <c:crossAx val="57129600"/>
        <c:crosses val="autoZero"/>
        <c:auto val="1"/>
        <c:lblAlgn val="ctr"/>
        <c:lblOffset val="100"/>
      </c:catAx>
      <c:valAx>
        <c:axId val="57129600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7128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Hoja1!$E$116</c:f>
              <c:strCache>
                <c:ptCount val="1"/>
                <c:pt idx="0">
                  <c:v>Anterior RD 14/2012 de 20 de Abril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Hoja1!$F$116:$J$116</c:f>
              <c:numCache>
                <c:formatCode>#,##0\ "horas"</c:formatCode>
                <c:ptCount val="5"/>
                <c:pt idx="0">
                  <c:v>183510</c:v>
                </c:pt>
                <c:pt idx="1">
                  <c:v>59008</c:v>
                </c:pt>
                <c:pt idx="2">
                  <c:v>124502</c:v>
                </c:pt>
                <c:pt idx="3">
                  <c:v>117757</c:v>
                </c:pt>
                <c:pt idx="4">
                  <c:v>6745</c:v>
                </c:pt>
              </c:numCache>
            </c:numRef>
          </c:val>
        </c:ser>
        <c:ser>
          <c:idx val="1"/>
          <c:order val="1"/>
          <c:tx>
            <c:strRef>
              <c:f>Hoja1!$E$117</c:f>
              <c:strCache>
                <c:ptCount val="1"/>
                <c:pt idx="0">
                  <c:v>Posterior RD 14/2012 de 20 de Abril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Hoja1!$F$117:$J$117</c:f>
              <c:numCache>
                <c:formatCode>#,##0\ "horas"</c:formatCode>
                <c:ptCount val="5"/>
                <c:pt idx="0">
                  <c:v>194190</c:v>
                </c:pt>
                <c:pt idx="1">
                  <c:v>59008</c:v>
                </c:pt>
                <c:pt idx="2">
                  <c:v>135182</c:v>
                </c:pt>
                <c:pt idx="3">
                  <c:v>117757</c:v>
                </c:pt>
                <c:pt idx="4">
                  <c:v>17425</c:v>
                </c:pt>
              </c:numCache>
            </c:numRef>
          </c:val>
        </c:ser>
        <c:axId val="41783296"/>
        <c:axId val="41784832"/>
      </c:barChart>
      <c:catAx>
        <c:axId val="41783296"/>
        <c:scaling>
          <c:orientation val="minMax"/>
        </c:scaling>
        <c:axPos val="b"/>
        <c:majorTickMark val="none"/>
        <c:tickLblPos val="nextTo"/>
        <c:crossAx val="41784832"/>
        <c:crosses val="autoZero"/>
        <c:auto val="1"/>
        <c:lblAlgn val="ctr"/>
        <c:lblOffset val="100"/>
      </c:catAx>
      <c:valAx>
        <c:axId val="41784832"/>
        <c:scaling>
          <c:orientation val="minMax"/>
          <c:max val="200000"/>
        </c:scaling>
        <c:axPos val="l"/>
        <c:numFmt formatCode="#,##0\ &quot;horas&quot;" sourceLinked="1"/>
        <c:majorTickMark val="none"/>
        <c:tickLblPos val="nextTo"/>
        <c:crossAx val="41783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Hoja1!$E$116</c:f>
              <c:strCache>
                <c:ptCount val="1"/>
                <c:pt idx="0">
                  <c:v>Anterior RD 14/2012 de 20 de Abril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Hoja1!$F$116:$J$116</c:f>
              <c:numCache>
                <c:formatCode>#,##0\ "horas"</c:formatCode>
                <c:ptCount val="5"/>
                <c:pt idx="0">
                  <c:v>183510</c:v>
                </c:pt>
                <c:pt idx="1">
                  <c:v>59008</c:v>
                </c:pt>
                <c:pt idx="2">
                  <c:v>124502</c:v>
                </c:pt>
                <c:pt idx="3">
                  <c:v>117757</c:v>
                </c:pt>
                <c:pt idx="4">
                  <c:v>6745</c:v>
                </c:pt>
              </c:numCache>
            </c:numRef>
          </c:val>
        </c:ser>
        <c:ser>
          <c:idx val="1"/>
          <c:order val="1"/>
          <c:tx>
            <c:strRef>
              <c:f>Hoja1!$E$117</c:f>
              <c:strCache>
                <c:ptCount val="1"/>
                <c:pt idx="0">
                  <c:v>Posterior RD 14/2012 de 20 de Abril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Hoja1!$F$117:$J$117</c:f>
              <c:numCache>
                <c:formatCode>#,##0\ "horas"</c:formatCode>
                <c:ptCount val="5"/>
                <c:pt idx="0">
                  <c:v>194190</c:v>
                </c:pt>
                <c:pt idx="1">
                  <c:v>42383</c:v>
                </c:pt>
                <c:pt idx="2">
                  <c:v>151807</c:v>
                </c:pt>
                <c:pt idx="3">
                  <c:v>117757</c:v>
                </c:pt>
                <c:pt idx="4">
                  <c:v>34050</c:v>
                </c:pt>
              </c:numCache>
            </c:numRef>
          </c:val>
        </c:ser>
        <c:axId val="41589760"/>
        <c:axId val="41595648"/>
      </c:barChart>
      <c:catAx>
        <c:axId val="41589760"/>
        <c:scaling>
          <c:orientation val="minMax"/>
        </c:scaling>
        <c:axPos val="b"/>
        <c:majorTickMark val="none"/>
        <c:tickLblPos val="nextTo"/>
        <c:crossAx val="41595648"/>
        <c:crosses val="autoZero"/>
        <c:auto val="1"/>
        <c:lblAlgn val="ctr"/>
        <c:lblOffset val="100"/>
      </c:catAx>
      <c:valAx>
        <c:axId val="41595648"/>
        <c:scaling>
          <c:orientation val="minMax"/>
          <c:max val="200000"/>
        </c:scaling>
        <c:axPos val="l"/>
        <c:numFmt formatCode="#,##0\ &quot;horas&quot;" sourceLinked="1"/>
        <c:majorTickMark val="none"/>
        <c:tickLblPos val="nextTo"/>
        <c:crossAx val="41589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Hoja1!$E$116</c:f>
              <c:strCache>
                <c:ptCount val="1"/>
                <c:pt idx="0">
                  <c:v>Anterior RD 14/2012 de 20 de Abril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Hoja1!$F$116:$J$116</c:f>
              <c:numCache>
                <c:formatCode>#,##0\ "horas"</c:formatCode>
                <c:ptCount val="5"/>
                <c:pt idx="0">
                  <c:v>183510</c:v>
                </c:pt>
                <c:pt idx="1">
                  <c:v>59008</c:v>
                </c:pt>
                <c:pt idx="2">
                  <c:v>124502</c:v>
                </c:pt>
                <c:pt idx="3">
                  <c:v>117757</c:v>
                </c:pt>
                <c:pt idx="4">
                  <c:v>6745</c:v>
                </c:pt>
              </c:numCache>
            </c:numRef>
          </c:val>
        </c:ser>
        <c:ser>
          <c:idx val="1"/>
          <c:order val="1"/>
          <c:tx>
            <c:strRef>
              <c:f>Hoja1!$E$117</c:f>
              <c:strCache>
                <c:ptCount val="1"/>
                <c:pt idx="0">
                  <c:v>Posterior RD 14/2012 de 20 de Abril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Hoja1!$F$115:$J$115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Cap./Ofer.</c:v>
                </c:pt>
              </c:strCache>
            </c:strRef>
          </c:cat>
          <c:val>
            <c:numRef>
              <c:f>Hoja1!$F$117:$J$117</c:f>
              <c:numCache>
                <c:formatCode>#,##0\ "horas"</c:formatCode>
                <c:ptCount val="5"/>
                <c:pt idx="0">
                  <c:v>194190</c:v>
                </c:pt>
                <c:pt idx="1">
                  <c:v>14360</c:v>
                </c:pt>
                <c:pt idx="2">
                  <c:v>179830</c:v>
                </c:pt>
                <c:pt idx="3">
                  <c:v>117757</c:v>
                </c:pt>
                <c:pt idx="4">
                  <c:v>62073</c:v>
                </c:pt>
              </c:numCache>
            </c:numRef>
          </c:val>
        </c:ser>
        <c:axId val="53373184"/>
        <c:axId val="53493760"/>
      </c:barChart>
      <c:catAx>
        <c:axId val="53373184"/>
        <c:scaling>
          <c:orientation val="minMax"/>
        </c:scaling>
        <c:axPos val="b"/>
        <c:majorTickMark val="none"/>
        <c:tickLblPos val="nextTo"/>
        <c:crossAx val="53493760"/>
        <c:crosses val="autoZero"/>
        <c:auto val="1"/>
        <c:lblAlgn val="ctr"/>
        <c:lblOffset val="100"/>
      </c:catAx>
      <c:valAx>
        <c:axId val="53493760"/>
        <c:scaling>
          <c:orientation val="minMax"/>
          <c:max val="200000"/>
        </c:scaling>
        <c:axPos val="l"/>
        <c:numFmt formatCode="#,##0\ &quot;horas&quot;" sourceLinked="1"/>
        <c:majorTickMark val="none"/>
        <c:tickLblPos val="nextTo"/>
        <c:crossAx val="53373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Todas las compensaciones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'Biología Celular y Molecular'!$A$2</c:f>
              <c:strCache>
                <c:ptCount val="1"/>
                <c:pt idx="0">
                  <c:v>Anterior RD 14/2012 de 20 de Abril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Molecular'!$B$2:$F$2</c:f>
              <c:numCache>
                <c:formatCode>#,##0\ "horas"</c:formatCode>
                <c:ptCount val="5"/>
                <c:pt idx="0">
                  <c:v>3870</c:v>
                </c:pt>
                <c:pt idx="1">
                  <c:v>1660</c:v>
                </c:pt>
                <c:pt idx="2">
                  <c:v>2210</c:v>
                </c:pt>
                <c:pt idx="3">
                  <c:v>1653</c:v>
                </c:pt>
                <c:pt idx="4">
                  <c:v>557</c:v>
                </c:pt>
              </c:numCache>
            </c:numRef>
          </c:val>
        </c:ser>
        <c:ser>
          <c:idx val="1"/>
          <c:order val="1"/>
          <c:tx>
            <c:strRef>
              <c:f>'Biología Celular y Molecular'!$A$3</c:f>
              <c:strCache>
                <c:ptCount val="1"/>
                <c:pt idx="0">
                  <c:v>Posterior RD 14/2012 de 20 de Abril</c:v>
                </c:pt>
              </c:strCache>
            </c:strRef>
          </c:tx>
          <c:cat>
            <c:strRef>
              <c:f>'Biología Celular y Molecular'!$B$1:$F$1</c:f>
              <c:strCache>
                <c:ptCount val="5"/>
                <c:pt idx="0">
                  <c:v>Potencial</c:v>
                </c:pt>
                <c:pt idx="1">
                  <c:v>Compensaciones</c:v>
                </c:pt>
                <c:pt idx="2">
                  <c:v>Capacidad</c:v>
                </c:pt>
                <c:pt idx="3">
                  <c:v>Oferta</c:v>
                </c:pt>
                <c:pt idx="4">
                  <c:v>Dif. Cap/Ofer.</c:v>
                </c:pt>
              </c:strCache>
            </c:strRef>
          </c:cat>
          <c:val>
            <c:numRef>
              <c:f>'Biología Celular y Molecular'!$B$3:$F$3</c:f>
              <c:numCache>
                <c:formatCode>#,##0\ "horas"</c:formatCode>
                <c:ptCount val="5"/>
                <c:pt idx="0">
                  <c:v>3870</c:v>
                </c:pt>
                <c:pt idx="1">
                  <c:v>1660</c:v>
                </c:pt>
                <c:pt idx="2">
                  <c:v>2210</c:v>
                </c:pt>
                <c:pt idx="3">
                  <c:v>1653</c:v>
                </c:pt>
                <c:pt idx="4">
                  <c:v>557</c:v>
                </c:pt>
              </c:numCache>
            </c:numRef>
          </c:val>
        </c:ser>
        <c:axId val="53532160"/>
        <c:axId val="53533696"/>
      </c:barChart>
      <c:catAx>
        <c:axId val="53532160"/>
        <c:scaling>
          <c:orientation val="minMax"/>
        </c:scaling>
        <c:axPos val="b"/>
        <c:majorTickMark val="none"/>
        <c:tickLblPos val="nextTo"/>
        <c:crossAx val="53533696"/>
        <c:crosses val="autoZero"/>
        <c:auto val="1"/>
        <c:lblAlgn val="ctr"/>
        <c:lblOffset val="100"/>
      </c:catAx>
      <c:valAx>
        <c:axId val="53533696"/>
        <c:scaling>
          <c:orientation val="minMax"/>
        </c:scaling>
        <c:axPos val="l"/>
        <c:majorGridlines/>
        <c:numFmt formatCode="#,##0\ &quot;horas&quot;" sourceLinked="1"/>
        <c:majorTickMark val="none"/>
        <c:tickLblPos val="nextTo"/>
        <c:crossAx val="53532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FB257-4DBD-4126-8896-7CC65ACD3E84}" type="doc">
      <dgm:prSet loTypeId="urn:microsoft.com/office/officeart/2005/8/layout/hProcess9" loCatId="process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DE9C6ED4-F9B5-4283-82E4-E89508FFABE6}">
      <dgm:prSet phldrT="[Texto]"/>
      <dgm:spPr/>
      <dgm:t>
        <a:bodyPr/>
        <a:lstStyle/>
        <a:p>
          <a:r>
            <a:rPr lang="es-ES" dirty="0" smtClean="0"/>
            <a:t>804 Plazas a 01/03/2012</a:t>
          </a:r>
        </a:p>
        <a:p>
          <a:r>
            <a:rPr lang="es-ES" dirty="0" smtClean="0"/>
            <a:t>521 FC</a:t>
          </a:r>
        </a:p>
        <a:p>
          <a:r>
            <a:rPr lang="es-ES" dirty="0" smtClean="0"/>
            <a:t>231 LD</a:t>
          </a:r>
        </a:p>
        <a:p>
          <a:r>
            <a:rPr lang="es-ES" dirty="0" smtClean="0"/>
            <a:t>52 DC</a:t>
          </a:r>
        </a:p>
      </dgm:t>
    </dgm:pt>
    <dgm:pt modelId="{AD57969B-54A9-4447-B1A2-E7CDC8E037D8}" type="parTrans" cxnId="{085522E0-A652-4A73-A19F-198E3F2CE17D}">
      <dgm:prSet/>
      <dgm:spPr/>
      <dgm:t>
        <a:bodyPr/>
        <a:lstStyle/>
        <a:p>
          <a:endParaRPr lang="es-ES"/>
        </a:p>
      </dgm:t>
    </dgm:pt>
    <dgm:pt modelId="{1B95E525-48F3-412E-A237-7DD7D3BEDEBC}" type="sibTrans" cxnId="{085522E0-A652-4A73-A19F-198E3F2CE17D}">
      <dgm:prSet/>
      <dgm:spPr/>
      <dgm:t>
        <a:bodyPr/>
        <a:lstStyle/>
        <a:p>
          <a:endParaRPr lang="es-ES"/>
        </a:p>
      </dgm:t>
    </dgm:pt>
    <dgm:pt modelId="{01887C9F-3DCB-4F18-8D16-E78B636108AB}">
      <dgm:prSet phldrT="[Texto]"/>
      <dgm:spPr/>
      <dgm:t>
        <a:bodyPr/>
        <a:lstStyle/>
        <a:p>
          <a:r>
            <a:rPr lang="es-ES" dirty="0" smtClean="0"/>
            <a:t>52 Plazas de Adaptaciones</a:t>
          </a:r>
          <a:endParaRPr lang="es-ES" dirty="0"/>
        </a:p>
      </dgm:t>
    </dgm:pt>
    <dgm:pt modelId="{0F602E52-2486-45F9-B619-E0606931B83C}" type="parTrans" cxnId="{8E2D1299-4C05-4A4F-BE27-9E057136DEB8}">
      <dgm:prSet/>
      <dgm:spPr/>
      <dgm:t>
        <a:bodyPr/>
        <a:lstStyle/>
        <a:p>
          <a:endParaRPr lang="es-ES"/>
        </a:p>
      </dgm:t>
    </dgm:pt>
    <dgm:pt modelId="{DBEA4CA3-FF88-410E-BF62-2A68044987B1}" type="sibTrans" cxnId="{8E2D1299-4C05-4A4F-BE27-9E057136DEB8}">
      <dgm:prSet/>
      <dgm:spPr/>
      <dgm:t>
        <a:bodyPr/>
        <a:lstStyle/>
        <a:p>
          <a:endParaRPr lang="es-ES"/>
        </a:p>
      </dgm:t>
    </dgm:pt>
    <dgm:pt modelId="{C0F3CA6A-A703-4867-A2D6-CF9C1178B23E}">
      <dgm:prSet phldrT="[Texto]"/>
      <dgm:spPr/>
      <dgm:t>
        <a:bodyPr/>
        <a:lstStyle/>
        <a:p>
          <a:r>
            <a:rPr lang="es-ES" dirty="0" smtClean="0"/>
            <a:t>50 Plazas Integraciones</a:t>
          </a:r>
          <a:endParaRPr lang="es-ES" dirty="0"/>
        </a:p>
      </dgm:t>
    </dgm:pt>
    <dgm:pt modelId="{071942EA-AF5E-4B3E-B42D-6267F7830D9E}" type="parTrans" cxnId="{C5C6B470-1340-44B0-AF01-17D8D91673F2}">
      <dgm:prSet/>
      <dgm:spPr/>
      <dgm:t>
        <a:bodyPr/>
        <a:lstStyle/>
        <a:p>
          <a:endParaRPr lang="es-ES"/>
        </a:p>
      </dgm:t>
    </dgm:pt>
    <dgm:pt modelId="{E382E99B-E46A-4A51-AEBF-DB40CBA94876}" type="sibTrans" cxnId="{C5C6B470-1340-44B0-AF01-17D8D91673F2}">
      <dgm:prSet/>
      <dgm:spPr/>
      <dgm:t>
        <a:bodyPr/>
        <a:lstStyle/>
        <a:p>
          <a:endParaRPr lang="es-ES"/>
        </a:p>
      </dgm:t>
    </dgm:pt>
    <dgm:pt modelId="{D5F70758-E707-444F-B155-BFACBB9EF21A}">
      <dgm:prSet phldrT="[Texto]"/>
      <dgm:spPr/>
      <dgm:t>
        <a:bodyPr/>
        <a:lstStyle/>
        <a:p>
          <a:r>
            <a:rPr lang="es-ES" dirty="0" smtClean="0"/>
            <a:t>58 Plazas de Promociones</a:t>
          </a:r>
          <a:endParaRPr lang="es-ES" dirty="0"/>
        </a:p>
      </dgm:t>
    </dgm:pt>
    <dgm:pt modelId="{1DBCC82E-D9D9-4332-9DA0-6002AEBD9B16}" type="parTrans" cxnId="{30F2F86C-62CC-42D5-A08A-D259CDB1EC08}">
      <dgm:prSet/>
      <dgm:spPr/>
      <dgm:t>
        <a:bodyPr/>
        <a:lstStyle/>
        <a:p>
          <a:endParaRPr lang="es-ES"/>
        </a:p>
      </dgm:t>
    </dgm:pt>
    <dgm:pt modelId="{B0A41A8F-07C4-4FD2-ABC9-C945A0855285}" type="sibTrans" cxnId="{30F2F86C-62CC-42D5-A08A-D259CDB1EC08}">
      <dgm:prSet/>
      <dgm:spPr/>
      <dgm:t>
        <a:bodyPr/>
        <a:lstStyle/>
        <a:p>
          <a:endParaRPr lang="es-ES"/>
        </a:p>
      </dgm:t>
    </dgm:pt>
    <dgm:pt modelId="{29BA043D-D2AA-4586-BD1F-9554BFC13B64}">
      <dgm:prSet/>
      <dgm:spPr/>
      <dgm:t>
        <a:bodyPr/>
        <a:lstStyle/>
        <a:p>
          <a:r>
            <a:rPr lang="es-ES" dirty="0" smtClean="0"/>
            <a:t>12 Plazas de Situaciones Administrativas</a:t>
          </a:r>
          <a:endParaRPr lang="es-ES" dirty="0"/>
        </a:p>
      </dgm:t>
    </dgm:pt>
    <dgm:pt modelId="{38AD2CBE-706A-42DF-B8F6-612FCE48E252}" type="parTrans" cxnId="{A0EBE5EF-32AA-4043-9554-0B3B706CA402}">
      <dgm:prSet/>
      <dgm:spPr/>
      <dgm:t>
        <a:bodyPr/>
        <a:lstStyle/>
        <a:p>
          <a:endParaRPr lang="es-ES"/>
        </a:p>
      </dgm:t>
    </dgm:pt>
    <dgm:pt modelId="{8DA83350-A786-4B7C-94FA-736B37E0DC3F}" type="sibTrans" cxnId="{A0EBE5EF-32AA-4043-9554-0B3B706CA402}">
      <dgm:prSet/>
      <dgm:spPr/>
      <dgm:t>
        <a:bodyPr/>
        <a:lstStyle/>
        <a:p>
          <a:endParaRPr lang="es-ES"/>
        </a:p>
      </dgm:t>
    </dgm:pt>
    <dgm:pt modelId="{AA379EB5-7993-4ADD-A2B8-EABCA9ECC41D}">
      <dgm:prSet/>
      <dgm:spPr/>
      <dgm:t>
        <a:bodyPr/>
        <a:lstStyle/>
        <a:p>
          <a:r>
            <a:rPr lang="es-ES" dirty="0" smtClean="0"/>
            <a:t>Propuesta de RPT de 976 Plazas</a:t>
          </a:r>
          <a:endParaRPr lang="es-ES" dirty="0"/>
        </a:p>
      </dgm:t>
    </dgm:pt>
    <dgm:pt modelId="{835BA6B2-3CD6-4560-9CF4-5BDD18E9ADAB}" type="parTrans" cxnId="{A3639BAA-22BE-4D5A-B101-A0E87045EA6E}">
      <dgm:prSet/>
      <dgm:spPr/>
      <dgm:t>
        <a:bodyPr/>
        <a:lstStyle/>
        <a:p>
          <a:endParaRPr lang="es-ES"/>
        </a:p>
      </dgm:t>
    </dgm:pt>
    <dgm:pt modelId="{A1EC2285-5192-4366-9995-C1476B0F4085}" type="sibTrans" cxnId="{A3639BAA-22BE-4D5A-B101-A0E87045EA6E}">
      <dgm:prSet/>
      <dgm:spPr/>
      <dgm:t>
        <a:bodyPr/>
        <a:lstStyle/>
        <a:p>
          <a:endParaRPr lang="es-ES"/>
        </a:p>
      </dgm:t>
    </dgm:pt>
    <dgm:pt modelId="{9CC8C437-AF55-4036-9246-D13469D985CA}" type="pres">
      <dgm:prSet presAssocID="{99FFB257-4DBD-4126-8896-7CC65ACD3E8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DFD006-6D29-452A-A162-14E59B920F2F}" type="pres">
      <dgm:prSet presAssocID="{99FFB257-4DBD-4126-8896-7CC65ACD3E84}" presName="arrow" presStyleLbl="bgShp" presStyleIdx="0" presStyleCnt="1"/>
      <dgm:spPr/>
    </dgm:pt>
    <dgm:pt modelId="{CED1DCD3-D1A1-4D67-9BC8-B52B7420AC74}" type="pres">
      <dgm:prSet presAssocID="{99FFB257-4DBD-4126-8896-7CC65ACD3E84}" presName="linearProcess" presStyleCnt="0"/>
      <dgm:spPr/>
    </dgm:pt>
    <dgm:pt modelId="{85AB0E57-D5FF-4BA9-9443-CA233E8B9146}" type="pres">
      <dgm:prSet presAssocID="{DE9C6ED4-F9B5-4283-82E4-E89508FFABE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9CC74B-DE84-4B79-AEF8-664E9685B116}" type="pres">
      <dgm:prSet presAssocID="{1B95E525-48F3-412E-A237-7DD7D3BEDEBC}" presName="sibTrans" presStyleCnt="0"/>
      <dgm:spPr/>
    </dgm:pt>
    <dgm:pt modelId="{170D23DB-2900-4DC4-B6E3-6F83FF1B9DBB}" type="pres">
      <dgm:prSet presAssocID="{01887C9F-3DCB-4F18-8D16-E78B636108A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D5108-0363-4F90-A565-361B1B6AB528}" type="pres">
      <dgm:prSet presAssocID="{DBEA4CA3-FF88-410E-BF62-2A68044987B1}" presName="sibTrans" presStyleCnt="0"/>
      <dgm:spPr/>
    </dgm:pt>
    <dgm:pt modelId="{ACA5D96E-4118-41FE-AE8D-8746E1A96101}" type="pres">
      <dgm:prSet presAssocID="{C0F3CA6A-A703-4867-A2D6-CF9C1178B23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9F978-E92A-4D16-98D8-81E9333DD7DF}" type="pres">
      <dgm:prSet presAssocID="{E382E99B-E46A-4A51-AEBF-DB40CBA94876}" presName="sibTrans" presStyleCnt="0"/>
      <dgm:spPr/>
    </dgm:pt>
    <dgm:pt modelId="{793D1EF5-6392-4ADE-A8EE-5CDBC4D22B70}" type="pres">
      <dgm:prSet presAssocID="{D5F70758-E707-444F-B155-BFACBB9EF21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6C717-40F9-4B28-A4B6-D56B1AD28EDD}" type="pres">
      <dgm:prSet presAssocID="{B0A41A8F-07C4-4FD2-ABC9-C945A0855285}" presName="sibTrans" presStyleCnt="0"/>
      <dgm:spPr/>
    </dgm:pt>
    <dgm:pt modelId="{E1666390-36C7-4AFD-909E-43166F0B227C}" type="pres">
      <dgm:prSet presAssocID="{29BA043D-D2AA-4586-BD1F-9554BFC13B6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316F9-74CD-4774-BB71-C5C3C7331ECB}" type="pres">
      <dgm:prSet presAssocID="{8DA83350-A786-4B7C-94FA-736B37E0DC3F}" presName="sibTrans" presStyleCnt="0"/>
      <dgm:spPr/>
    </dgm:pt>
    <dgm:pt modelId="{CA6EBE88-C651-490F-ACB6-9B5EC4455A31}" type="pres">
      <dgm:prSet presAssocID="{AA379EB5-7993-4ADD-A2B8-EABCA9ECC41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639BAA-22BE-4D5A-B101-A0E87045EA6E}" srcId="{99FFB257-4DBD-4126-8896-7CC65ACD3E84}" destId="{AA379EB5-7993-4ADD-A2B8-EABCA9ECC41D}" srcOrd="5" destOrd="0" parTransId="{835BA6B2-3CD6-4560-9CF4-5BDD18E9ADAB}" sibTransId="{A1EC2285-5192-4366-9995-C1476B0F4085}"/>
    <dgm:cxn modelId="{30F2F86C-62CC-42D5-A08A-D259CDB1EC08}" srcId="{99FFB257-4DBD-4126-8896-7CC65ACD3E84}" destId="{D5F70758-E707-444F-B155-BFACBB9EF21A}" srcOrd="3" destOrd="0" parTransId="{1DBCC82E-D9D9-4332-9DA0-6002AEBD9B16}" sibTransId="{B0A41A8F-07C4-4FD2-ABC9-C945A0855285}"/>
    <dgm:cxn modelId="{085522E0-A652-4A73-A19F-198E3F2CE17D}" srcId="{99FFB257-4DBD-4126-8896-7CC65ACD3E84}" destId="{DE9C6ED4-F9B5-4283-82E4-E89508FFABE6}" srcOrd="0" destOrd="0" parTransId="{AD57969B-54A9-4447-B1A2-E7CDC8E037D8}" sibTransId="{1B95E525-48F3-412E-A237-7DD7D3BEDEBC}"/>
    <dgm:cxn modelId="{996E0C60-F68B-4DBC-B3E5-FF0D08AD8307}" type="presOf" srcId="{AA379EB5-7993-4ADD-A2B8-EABCA9ECC41D}" destId="{CA6EBE88-C651-490F-ACB6-9B5EC4455A31}" srcOrd="0" destOrd="0" presId="urn:microsoft.com/office/officeart/2005/8/layout/hProcess9"/>
    <dgm:cxn modelId="{A0EBE5EF-32AA-4043-9554-0B3B706CA402}" srcId="{99FFB257-4DBD-4126-8896-7CC65ACD3E84}" destId="{29BA043D-D2AA-4586-BD1F-9554BFC13B64}" srcOrd="4" destOrd="0" parTransId="{38AD2CBE-706A-42DF-B8F6-612FCE48E252}" sibTransId="{8DA83350-A786-4B7C-94FA-736B37E0DC3F}"/>
    <dgm:cxn modelId="{8E2D1299-4C05-4A4F-BE27-9E057136DEB8}" srcId="{99FFB257-4DBD-4126-8896-7CC65ACD3E84}" destId="{01887C9F-3DCB-4F18-8D16-E78B636108AB}" srcOrd="1" destOrd="0" parTransId="{0F602E52-2486-45F9-B619-E0606931B83C}" sibTransId="{DBEA4CA3-FF88-410E-BF62-2A68044987B1}"/>
    <dgm:cxn modelId="{D7BF2302-D665-4EB1-8852-2792609C68C9}" type="presOf" srcId="{01887C9F-3DCB-4F18-8D16-E78B636108AB}" destId="{170D23DB-2900-4DC4-B6E3-6F83FF1B9DBB}" srcOrd="0" destOrd="0" presId="urn:microsoft.com/office/officeart/2005/8/layout/hProcess9"/>
    <dgm:cxn modelId="{31F59EFC-FAD4-4A15-9C9E-F7DC97A75348}" type="presOf" srcId="{99FFB257-4DBD-4126-8896-7CC65ACD3E84}" destId="{9CC8C437-AF55-4036-9246-D13469D985CA}" srcOrd="0" destOrd="0" presId="urn:microsoft.com/office/officeart/2005/8/layout/hProcess9"/>
    <dgm:cxn modelId="{1EE820A6-E740-4DE4-9826-9F0B678CE396}" type="presOf" srcId="{C0F3CA6A-A703-4867-A2D6-CF9C1178B23E}" destId="{ACA5D96E-4118-41FE-AE8D-8746E1A96101}" srcOrd="0" destOrd="0" presId="urn:microsoft.com/office/officeart/2005/8/layout/hProcess9"/>
    <dgm:cxn modelId="{C5C6B470-1340-44B0-AF01-17D8D91673F2}" srcId="{99FFB257-4DBD-4126-8896-7CC65ACD3E84}" destId="{C0F3CA6A-A703-4867-A2D6-CF9C1178B23E}" srcOrd="2" destOrd="0" parTransId="{071942EA-AF5E-4B3E-B42D-6267F7830D9E}" sibTransId="{E382E99B-E46A-4A51-AEBF-DB40CBA94876}"/>
    <dgm:cxn modelId="{00B1DC5C-8224-411F-9EAC-10F20DB4EC4B}" type="presOf" srcId="{29BA043D-D2AA-4586-BD1F-9554BFC13B64}" destId="{E1666390-36C7-4AFD-909E-43166F0B227C}" srcOrd="0" destOrd="0" presId="urn:microsoft.com/office/officeart/2005/8/layout/hProcess9"/>
    <dgm:cxn modelId="{C0DAFA80-D4D9-4241-8594-B0D2F6395B6B}" type="presOf" srcId="{DE9C6ED4-F9B5-4283-82E4-E89508FFABE6}" destId="{85AB0E57-D5FF-4BA9-9443-CA233E8B9146}" srcOrd="0" destOrd="0" presId="urn:microsoft.com/office/officeart/2005/8/layout/hProcess9"/>
    <dgm:cxn modelId="{16348E4E-4794-4ECB-8601-DD362A6F6B7B}" type="presOf" srcId="{D5F70758-E707-444F-B155-BFACBB9EF21A}" destId="{793D1EF5-6392-4ADE-A8EE-5CDBC4D22B70}" srcOrd="0" destOrd="0" presId="urn:microsoft.com/office/officeart/2005/8/layout/hProcess9"/>
    <dgm:cxn modelId="{14927C1E-64DB-45EE-962A-365D3E18D847}" type="presParOf" srcId="{9CC8C437-AF55-4036-9246-D13469D985CA}" destId="{BADFD006-6D29-452A-A162-14E59B920F2F}" srcOrd="0" destOrd="0" presId="urn:microsoft.com/office/officeart/2005/8/layout/hProcess9"/>
    <dgm:cxn modelId="{0372A226-BBFE-43DB-BE1A-8A7F7ABA6142}" type="presParOf" srcId="{9CC8C437-AF55-4036-9246-D13469D985CA}" destId="{CED1DCD3-D1A1-4D67-9BC8-B52B7420AC74}" srcOrd="1" destOrd="0" presId="urn:microsoft.com/office/officeart/2005/8/layout/hProcess9"/>
    <dgm:cxn modelId="{F41D4B46-725E-463B-9061-024E6F4DF8AE}" type="presParOf" srcId="{CED1DCD3-D1A1-4D67-9BC8-B52B7420AC74}" destId="{85AB0E57-D5FF-4BA9-9443-CA233E8B9146}" srcOrd="0" destOrd="0" presId="urn:microsoft.com/office/officeart/2005/8/layout/hProcess9"/>
    <dgm:cxn modelId="{C35EAD16-FCA7-4FD9-AB1B-01E486C3CE5E}" type="presParOf" srcId="{CED1DCD3-D1A1-4D67-9BC8-B52B7420AC74}" destId="{9D9CC74B-DE84-4B79-AEF8-664E9685B116}" srcOrd="1" destOrd="0" presId="urn:microsoft.com/office/officeart/2005/8/layout/hProcess9"/>
    <dgm:cxn modelId="{F58AFADA-E6B6-4C9B-9D18-E40BDC78B91F}" type="presParOf" srcId="{CED1DCD3-D1A1-4D67-9BC8-B52B7420AC74}" destId="{170D23DB-2900-4DC4-B6E3-6F83FF1B9DBB}" srcOrd="2" destOrd="0" presId="urn:microsoft.com/office/officeart/2005/8/layout/hProcess9"/>
    <dgm:cxn modelId="{533ED777-2D1F-4674-BD2E-94F8F43C7D5D}" type="presParOf" srcId="{CED1DCD3-D1A1-4D67-9BC8-B52B7420AC74}" destId="{6FBD5108-0363-4F90-A565-361B1B6AB528}" srcOrd="3" destOrd="0" presId="urn:microsoft.com/office/officeart/2005/8/layout/hProcess9"/>
    <dgm:cxn modelId="{03C6EDBB-B30E-4B26-9017-529EE8DF5A87}" type="presParOf" srcId="{CED1DCD3-D1A1-4D67-9BC8-B52B7420AC74}" destId="{ACA5D96E-4118-41FE-AE8D-8746E1A96101}" srcOrd="4" destOrd="0" presId="urn:microsoft.com/office/officeart/2005/8/layout/hProcess9"/>
    <dgm:cxn modelId="{78B2B0BB-D871-4221-83D3-68DE6AD6196B}" type="presParOf" srcId="{CED1DCD3-D1A1-4D67-9BC8-B52B7420AC74}" destId="{4609F978-E92A-4D16-98D8-81E9333DD7DF}" srcOrd="5" destOrd="0" presId="urn:microsoft.com/office/officeart/2005/8/layout/hProcess9"/>
    <dgm:cxn modelId="{56743AB7-B9E9-4109-8C4E-E67653450685}" type="presParOf" srcId="{CED1DCD3-D1A1-4D67-9BC8-B52B7420AC74}" destId="{793D1EF5-6392-4ADE-A8EE-5CDBC4D22B70}" srcOrd="6" destOrd="0" presId="urn:microsoft.com/office/officeart/2005/8/layout/hProcess9"/>
    <dgm:cxn modelId="{F44035EC-C13F-446F-991F-F2D56B6E865A}" type="presParOf" srcId="{CED1DCD3-D1A1-4D67-9BC8-B52B7420AC74}" destId="{7D86C717-40F9-4B28-A4B6-D56B1AD28EDD}" srcOrd="7" destOrd="0" presId="urn:microsoft.com/office/officeart/2005/8/layout/hProcess9"/>
    <dgm:cxn modelId="{9753C6E6-E29C-4019-97BC-508A4A85C47D}" type="presParOf" srcId="{CED1DCD3-D1A1-4D67-9BC8-B52B7420AC74}" destId="{E1666390-36C7-4AFD-909E-43166F0B227C}" srcOrd="8" destOrd="0" presId="urn:microsoft.com/office/officeart/2005/8/layout/hProcess9"/>
    <dgm:cxn modelId="{F61014C9-07A8-4D88-B5B7-9A997E000FA1}" type="presParOf" srcId="{CED1DCD3-D1A1-4D67-9BC8-B52B7420AC74}" destId="{6A7316F9-74CD-4774-BB71-C5C3C7331ECB}" srcOrd="9" destOrd="0" presId="urn:microsoft.com/office/officeart/2005/8/layout/hProcess9"/>
    <dgm:cxn modelId="{12D2280B-D473-4DE5-B2BC-10FA48B0806A}" type="presParOf" srcId="{CED1DCD3-D1A1-4D67-9BC8-B52B7420AC74}" destId="{CA6EBE88-C651-490F-ACB6-9B5EC4455A31}" srcOrd="1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931AB-A28E-4021-A53F-B06C3A699952}" type="doc">
      <dgm:prSet loTypeId="urn:microsoft.com/office/officeart/2005/8/layout/arrow2" loCatId="process" qsTypeId="urn:microsoft.com/office/officeart/2005/8/quickstyle/3d9" qsCatId="3D" csTypeId="urn:microsoft.com/office/officeart/2005/8/colors/accent1_2#1" csCatId="accent1" phldr="1"/>
      <dgm:spPr/>
    </dgm:pt>
    <dgm:pt modelId="{8693A027-EA6D-4F5D-8D16-B0C5EC70C530}">
      <dgm:prSet phldrT="[Texto]" custT="1"/>
      <dgm:spPr/>
      <dgm:t>
        <a:bodyPr/>
        <a:lstStyle/>
        <a:p>
          <a:pPr algn="l"/>
          <a:r>
            <a:rPr lang="es-E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Coste Adaptaciones LRU TC</a:t>
          </a:r>
        </a:p>
        <a:p>
          <a:pPr algn="ctr"/>
          <a:r>
            <a:rPr lang="es-ES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79.992,95</a:t>
          </a:r>
          <a:endParaRPr lang="es-ES" sz="20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065639-2225-4089-89A2-AB43E6465E1F}" type="parTrans" cxnId="{734F6743-EE6E-4E7D-8DD2-35A636B29D24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F454122-5072-433E-A1D1-53631AD3400D}" type="sibTrans" cxnId="{734F6743-EE6E-4E7D-8DD2-35A636B29D24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B0D09F7-1EE0-4C85-9EAE-71AAEF289046}">
      <dgm:prSet phldrT="[Texto]" custT="1"/>
      <dgm:spPr/>
      <dgm:t>
        <a:bodyPr/>
        <a:lstStyle/>
        <a:p>
          <a:pPr algn="l"/>
          <a:r>
            <a:rPr lang="es-E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Coste Adaptaciones  LRU TP</a:t>
          </a:r>
        </a:p>
        <a:p>
          <a:pPr algn="ctr"/>
          <a:r>
            <a:rPr lang="es-ES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-34.834,67</a:t>
          </a:r>
          <a:endParaRPr lang="es-ES" sz="20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020CD73-54A4-4D4B-B878-47569D2649A0}" type="parTrans" cxnId="{2ED9ACC5-7B2F-4742-8D49-278C47D9E930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96FB372-641B-40FC-8369-6C3888CFD578}" type="sibTrans" cxnId="{2ED9ACC5-7B2F-4742-8D49-278C47D9E930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CB0E56C-1355-443C-83B9-E5C2B01C2D2F}">
      <dgm:prSet phldrT="[Texto]"/>
      <dgm:spPr/>
      <dgm:t>
        <a:bodyPr/>
        <a:lstStyle/>
        <a:p>
          <a:r>
            <a:rPr lang="es-ES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31.316.139,41</a:t>
          </a:r>
          <a:endParaRPr lang="es-ES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84AC0CD-40AB-4611-B00B-27D1B262E127}" type="parTrans" cxnId="{B6A3B8B8-3A83-43FA-8C56-628E316D85B5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C6962E7-968D-4842-9758-F7ECA4D64C29}" type="sibTrans" cxnId="{B6A3B8B8-3A83-43FA-8C56-628E316D85B5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19610A2-F4CB-45A1-A6B7-25B90C39B2F8}">
      <dgm:prSet custT="1"/>
      <dgm:spPr/>
      <dgm:t>
        <a:bodyPr/>
        <a:lstStyle/>
        <a:p>
          <a:pPr algn="l"/>
          <a:r>
            <a:rPr lang="es-ES" sz="2000" b="1" cap="none" spc="0" dirty="0" smtClean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Coste de la plantilla a 01/03/2012</a:t>
          </a:r>
        </a:p>
        <a:p>
          <a:pPr algn="ctr"/>
          <a:r>
            <a:rPr lang="es-ES" sz="2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31.270.981,13 </a:t>
          </a:r>
          <a:endParaRPr lang="es-ES" sz="2000" b="1" cap="none" spc="0" dirty="0">
            <a:ln w="1905"/>
            <a:solidFill>
              <a:srgbClr val="FF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39EB1E-E170-45DC-9C99-068C04DAEE4B}" type="parTrans" cxnId="{FCB8564F-9AFF-4896-AEDC-7D800A498227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BF67256-448A-48F4-9A71-D2BDB64D187C}" type="sibTrans" cxnId="{FCB8564F-9AFF-4896-AEDC-7D800A498227}">
      <dgm:prSet/>
      <dgm:spPr/>
      <dgm:t>
        <a:bodyPr/>
        <a:lstStyle/>
        <a:p>
          <a:endParaRPr lang="es-E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CD264D0-4C21-48DE-98BD-42A938425A73}" type="pres">
      <dgm:prSet presAssocID="{A4A931AB-A28E-4021-A53F-B06C3A699952}" presName="arrowDiagram" presStyleCnt="0">
        <dgm:presLayoutVars>
          <dgm:chMax val="5"/>
          <dgm:dir/>
          <dgm:resizeHandles val="exact"/>
        </dgm:presLayoutVars>
      </dgm:prSet>
      <dgm:spPr/>
    </dgm:pt>
    <dgm:pt modelId="{271C47A0-7937-477F-9DF0-A02C6DAD055D}" type="pres">
      <dgm:prSet presAssocID="{A4A931AB-A28E-4021-A53F-B06C3A699952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7EF140F5-8C7F-4B73-BC08-FB2A3CA548B9}" type="pres">
      <dgm:prSet presAssocID="{A4A931AB-A28E-4021-A53F-B06C3A699952}" presName="arrowDiagram4" presStyleCnt="0"/>
      <dgm:spPr/>
    </dgm:pt>
    <dgm:pt modelId="{E1D76588-2529-45D6-B3AA-5C41D7A1859B}" type="pres">
      <dgm:prSet presAssocID="{619610A2-F4CB-45A1-A6B7-25B90C39B2F8}" presName="bullet4a" presStyleLbl="node1" presStyleIdx="0" presStyleCnt="4"/>
      <dgm:spPr>
        <a:solidFill>
          <a:srgbClr val="FF0000"/>
        </a:solidFill>
      </dgm:spPr>
    </dgm:pt>
    <dgm:pt modelId="{C35BCA8E-61F6-4671-8777-2F5E8AE3125C}" type="pres">
      <dgm:prSet presAssocID="{619610A2-F4CB-45A1-A6B7-25B90C39B2F8}" presName="textBox4a" presStyleLbl="revTx" presStyleIdx="0" presStyleCnt="4" custScaleX="3312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8D641-7767-4CAF-BE51-965ED74C1A67}" type="pres">
      <dgm:prSet presAssocID="{8693A027-EA6D-4F5D-8D16-B0C5EC70C530}" presName="bullet4b" presStyleLbl="node1" presStyleIdx="1" presStyleCnt="4"/>
      <dgm:spPr>
        <a:solidFill>
          <a:srgbClr val="FF0000"/>
        </a:solidFill>
      </dgm:spPr>
    </dgm:pt>
    <dgm:pt modelId="{9FC1E850-A332-4D84-BF96-BDB1ACD0DB14}" type="pres">
      <dgm:prSet presAssocID="{8693A027-EA6D-4F5D-8D16-B0C5EC70C530}" presName="textBox4b" presStyleLbl="revTx" presStyleIdx="1" presStyleCnt="4" custScaleX="249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7ADDDE-7711-4E3B-9FAC-CED6A9C147EE}" type="pres">
      <dgm:prSet presAssocID="{5B0D09F7-1EE0-4C85-9EAE-71AAEF289046}" presName="bullet4c" presStyleLbl="node1" presStyleIdx="2" presStyleCnt="4"/>
      <dgm:spPr>
        <a:solidFill>
          <a:srgbClr val="FF0000"/>
        </a:solidFill>
      </dgm:spPr>
    </dgm:pt>
    <dgm:pt modelId="{1D66B56E-021C-4588-BE12-3977F691F8C1}" type="pres">
      <dgm:prSet presAssocID="{5B0D09F7-1EE0-4C85-9EAE-71AAEF289046}" presName="textBox4c" presStyleLbl="revTx" presStyleIdx="2" presStyleCnt="4" custScaleX="2583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6EB8CC-1C23-4F68-AF7C-E35C265FDD5B}" type="pres">
      <dgm:prSet presAssocID="{4CB0E56C-1355-443C-83B9-E5C2B01C2D2F}" presName="bullet4d" presStyleLbl="node1" presStyleIdx="3" presStyleCnt="4"/>
      <dgm:spPr>
        <a:solidFill>
          <a:srgbClr val="FF0000"/>
        </a:solidFill>
      </dgm:spPr>
    </dgm:pt>
    <dgm:pt modelId="{9503128C-59E9-4BB6-BC72-18D81770FDDE}" type="pres">
      <dgm:prSet presAssocID="{4CB0E56C-1355-443C-83B9-E5C2B01C2D2F}" presName="textBox4d" presStyleLbl="revTx" presStyleIdx="3" presStyleCnt="4" custScaleX="230167" custScaleY="139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F44DEA-C462-4956-8DE8-4687AEFEE893}" type="presOf" srcId="{A4A931AB-A28E-4021-A53F-B06C3A699952}" destId="{DCD264D0-4C21-48DE-98BD-42A938425A73}" srcOrd="0" destOrd="0" presId="urn:microsoft.com/office/officeart/2005/8/layout/arrow2"/>
    <dgm:cxn modelId="{D89F0D97-020D-40E9-BEC0-9D66CDD87A17}" type="presOf" srcId="{8693A027-EA6D-4F5D-8D16-B0C5EC70C530}" destId="{9FC1E850-A332-4D84-BF96-BDB1ACD0DB14}" srcOrd="0" destOrd="0" presId="urn:microsoft.com/office/officeart/2005/8/layout/arrow2"/>
    <dgm:cxn modelId="{805DE4CA-517E-4952-A150-48FCACD0AB83}" type="presOf" srcId="{4CB0E56C-1355-443C-83B9-E5C2B01C2D2F}" destId="{9503128C-59E9-4BB6-BC72-18D81770FDDE}" srcOrd="0" destOrd="0" presId="urn:microsoft.com/office/officeart/2005/8/layout/arrow2"/>
    <dgm:cxn modelId="{734F6743-EE6E-4E7D-8DD2-35A636B29D24}" srcId="{A4A931AB-A28E-4021-A53F-B06C3A699952}" destId="{8693A027-EA6D-4F5D-8D16-B0C5EC70C530}" srcOrd="1" destOrd="0" parTransId="{83065639-2225-4089-89A2-AB43E6465E1F}" sibTransId="{8F454122-5072-433E-A1D1-53631AD3400D}"/>
    <dgm:cxn modelId="{204AD711-CE37-461F-8142-8D8F1E75B62D}" type="presOf" srcId="{619610A2-F4CB-45A1-A6B7-25B90C39B2F8}" destId="{C35BCA8E-61F6-4671-8777-2F5E8AE3125C}" srcOrd="0" destOrd="0" presId="urn:microsoft.com/office/officeart/2005/8/layout/arrow2"/>
    <dgm:cxn modelId="{B6A3B8B8-3A83-43FA-8C56-628E316D85B5}" srcId="{A4A931AB-A28E-4021-A53F-B06C3A699952}" destId="{4CB0E56C-1355-443C-83B9-E5C2B01C2D2F}" srcOrd="3" destOrd="0" parTransId="{784AC0CD-40AB-4611-B00B-27D1B262E127}" sibTransId="{9C6962E7-968D-4842-9758-F7ECA4D64C29}"/>
    <dgm:cxn modelId="{FCB8564F-9AFF-4896-AEDC-7D800A498227}" srcId="{A4A931AB-A28E-4021-A53F-B06C3A699952}" destId="{619610A2-F4CB-45A1-A6B7-25B90C39B2F8}" srcOrd="0" destOrd="0" parTransId="{0E39EB1E-E170-45DC-9C99-068C04DAEE4B}" sibTransId="{EBF67256-448A-48F4-9A71-D2BDB64D187C}"/>
    <dgm:cxn modelId="{7893482B-BB29-41D9-A26E-9EF813648621}" type="presOf" srcId="{5B0D09F7-1EE0-4C85-9EAE-71AAEF289046}" destId="{1D66B56E-021C-4588-BE12-3977F691F8C1}" srcOrd="0" destOrd="0" presId="urn:microsoft.com/office/officeart/2005/8/layout/arrow2"/>
    <dgm:cxn modelId="{2ED9ACC5-7B2F-4742-8D49-278C47D9E930}" srcId="{A4A931AB-A28E-4021-A53F-B06C3A699952}" destId="{5B0D09F7-1EE0-4C85-9EAE-71AAEF289046}" srcOrd="2" destOrd="0" parTransId="{E020CD73-54A4-4D4B-B878-47569D2649A0}" sibTransId="{A96FB372-641B-40FC-8369-6C3888CFD578}"/>
    <dgm:cxn modelId="{CD5967B1-3D70-40FF-BEAB-27C47E747AB0}" type="presParOf" srcId="{DCD264D0-4C21-48DE-98BD-42A938425A73}" destId="{271C47A0-7937-477F-9DF0-A02C6DAD055D}" srcOrd="0" destOrd="0" presId="urn:microsoft.com/office/officeart/2005/8/layout/arrow2"/>
    <dgm:cxn modelId="{B296220C-1474-4236-94F4-D3AFD6EC91B4}" type="presParOf" srcId="{DCD264D0-4C21-48DE-98BD-42A938425A73}" destId="{7EF140F5-8C7F-4B73-BC08-FB2A3CA548B9}" srcOrd="1" destOrd="0" presId="urn:microsoft.com/office/officeart/2005/8/layout/arrow2"/>
    <dgm:cxn modelId="{F7FED7A3-BD9A-4465-A280-59C3B245C6B9}" type="presParOf" srcId="{7EF140F5-8C7F-4B73-BC08-FB2A3CA548B9}" destId="{E1D76588-2529-45D6-B3AA-5C41D7A1859B}" srcOrd="0" destOrd="0" presId="urn:microsoft.com/office/officeart/2005/8/layout/arrow2"/>
    <dgm:cxn modelId="{6C50BA40-92BC-4AFC-84A5-937FD6EEC080}" type="presParOf" srcId="{7EF140F5-8C7F-4B73-BC08-FB2A3CA548B9}" destId="{C35BCA8E-61F6-4671-8777-2F5E8AE3125C}" srcOrd="1" destOrd="0" presId="urn:microsoft.com/office/officeart/2005/8/layout/arrow2"/>
    <dgm:cxn modelId="{9159D1DF-1022-4FAD-A4B9-5100F55C83E4}" type="presParOf" srcId="{7EF140F5-8C7F-4B73-BC08-FB2A3CA548B9}" destId="{CA28D641-7767-4CAF-BE51-965ED74C1A67}" srcOrd="2" destOrd="0" presId="urn:microsoft.com/office/officeart/2005/8/layout/arrow2"/>
    <dgm:cxn modelId="{F133EF77-1AEB-45ED-B0E3-35D65480D2B5}" type="presParOf" srcId="{7EF140F5-8C7F-4B73-BC08-FB2A3CA548B9}" destId="{9FC1E850-A332-4D84-BF96-BDB1ACD0DB14}" srcOrd="3" destOrd="0" presId="urn:microsoft.com/office/officeart/2005/8/layout/arrow2"/>
    <dgm:cxn modelId="{F4953A32-CF7A-429F-B9C5-04E857D83DD8}" type="presParOf" srcId="{7EF140F5-8C7F-4B73-BC08-FB2A3CA548B9}" destId="{4F7ADDDE-7711-4E3B-9FAC-CED6A9C147EE}" srcOrd="4" destOrd="0" presId="urn:microsoft.com/office/officeart/2005/8/layout/arrow2"/>
    <dgm:cxn modelId="{78A48A13-172A-4CC5-B537-78393A8AF12C}" type="presParOf" srcId="{7EF140F5-8C7F-4B73-BC08-FB2A3CA548B9}" destId="{1D66B56E-021C-4588-BE12-3977F691F8C1}" srcOrd="5" destOrd="0" presId="urn:microsoft.com/office/officeart/2005/8/layout/arrow2"/>
    <dgm:cxn modelId="{32776FA9-61F2-4FCD-9AC3-01F54F49FCFA}" type="presParOf" srcId="{7EF140F5-8C7F-4B73-BC08-FB2A3CA548B9}" destId="{BB6EB8CC-1C23-4F68-AF7C-E35C265FDD5B}" srcOrd="6" destOrd="0" presId="urn:microsoft.com/office/officeart/2005/8/layout/arrow2"/>
    <dgm:cxn modelId="{7444910E-08D0-4D10-A3D0-02541B2A2774}" type="presParOf" srcId="{7EF140F5-8C7F-4B73-BC08-FB2A3CA548B9}" destId="{9503128C-59E9-4BB6-BC72-18D81770FDDE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0.02521</cdr:x>
      <cdr:y>0.17744</cdr:y>
    </cdr:from>
    <cdr:to>
      <cdr:x>0.14286</cdr:x>
      <cdr:y>0.25809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16024" y="79208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431733-ED17-42E7-BFC2-BA337E7EB514}" type="datetime1">
              <a:rPr lang="es-ES"/>
              <a:pPr>
                <a:defRPr/>
              </a:pPr>
              <a:t>29/05/2012</a:t>
            </a:fld>
            <a:endParaRPr lang="es-E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3C21D1-30ED-4886-943F-8EC9EDF13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628FE3F-D4F0-42E8-AF8C-C78095026B38}" type="datetime1">
              <a:rPr lang="es-ES"/>
              <a:pPr>
                <a:defRPr/>
              </a:pPr>
              <a:t>29/05/2012</a:t>
            </a:fld>
            <a:endParaRPr lang="es-E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F11BE5-2F5A-4CF1-BFB9-6549EB7C4E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0C707D-1962-4EDA-A1BD-926F875969A3}" type="datetime1">
              <a:rPr lang="es-ES" smtClean="0"/>
              <a:pPr>
                <a:defRPr/>
              </a:pPr>
              <a:t>29/05/2012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ECE40-B575-4941-AAD5-5CF4A6360C6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0C707D-1962-4EDA-A1BD-926F875969A3}" type="datetime1">
              <a:rPr lang="es-ES" smtClean="0"/>
              <a:pPr>
                <a:defRPr/>
              </a:pPr>
              <a:t>29/05/2012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1B465-DA22-43CB-99D7-89449CD5A27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5085-95CB-4FD4-A5FB-E9621AE0AD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017E-712B-4D75-88C4-FC3FD875E1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1" y="1096964"/>
            <a:ext cx="1943100" cy="49958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1" y="1096964"/>
            <a:ext cx="5676900" cy="49958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AA3C-217E-412F-990A-C9D61A659C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C56C-9A7C-43DC-AB67-9F44CFCECA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9A025-2FD3-4A3F-8827-05A16F6B7D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98651"/>
            <a:ext cx="3810000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98651"/>
            <a:ext cx="3810000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498D-62C0-4685-AA03-4DD66179B9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6406-F325-4987-9AD5-5881872C83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889F-E1C6-4FC2-9428-8DCB6757FE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DA48-3D32-4339-91CF-46B6F2F5F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8423-38E4-4C66-AA45-9303DF0C0A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BA42-04A3-47EE-AF1A-27A41E7453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248400"/>
            <a:ext cx="1676400" cy="609600"/>
          </a:xfrm>
          <a:prstGeom prst="rect">
            <a:avLst/>
          </a:prstGeom>
          <a:solidFill>
            <a:srgbClr val="007AB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ZapfHumnst Dm BT" pitchFamily="34" charset="0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47800" y="6248400"/>
            <a:ext cx="7696200" cy="609600"/>
          </a:xfrm>
          <a:prstGeom prst="rect">
            <a:avLst/>
          </a:prstGeom>
          <a:solidFill>
            <a:srgbClr val="0098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s-ES" sz="1200" dirty="0">
                <a:solidFill>
                  <a:schemeClr val="bg1"/>
                </a:solidFill>
                <a:latin typeface="ZapfHumnst Dm BT" pitchFamily="34" charset="0"/>
                <a:cs typeface="+mn-cs"/>
              </a:rPr>
              <a:t>Propuesta de Relación de Puestos de Trabajo de Personal Docente e Investigador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096963"/>
            <a:ext cx="7632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98650"/>
            <a:ext cx="77724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381750"/>
            <a:ext cx="647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ZapfHumnst Dm BT" pitchFamily="34" charset="0"/>
                <a:cs typeface="+mn-cs"/>
              </a:defRPr>
            </a:lvl1pPr>
          </a:lstStyle>
          <a:p>
            <a:pPr>
              <a:defRPr/>
            </a:pPr>
            <a:fld id="{01BBD046-F783-431F-A17E-5E531A9DEA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7AB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ZapfHumnst Dm BT" pitchFamily="34" charset="0"/>
              <a:cs typeface="+mn-cs"/>
            </a:endParaRPr>
          </a:p>
        </p:txBody>
      </p:sp>
      <p:pic>
        <p:nvPicPr>
          <p:cNvPr id="2" name="Picture 11" descr="Gráfico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61950"/>
            <a:ext cx="2895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5176"/>
          </a:solidFill>
          <a:latin typeface="ZapfHumnst Dm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51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Blip>
          <a:blip r:embed="rId14"/>
        </a:buBlip>
        <a:defRPr sz="2000">
          <a:solidFill>
            <a:srgbClr val="00517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17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17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17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AGAE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13" Type="http://schemas.openxmlformats.org/officeDocument/2006/relationships/slide" Target="slide89.xml"/><Relationship Id="rId3" Type="http://schemas.openxmlformats.org/officeDocument/2006/relationships/image" Target="../media/image20.jpeg"/><Relationship Id="rId7" Type="http://schemas.openxmlformats.org/officeDocument/2006/relationships/slide" Target="slide92.xml"/><Relationship Id="rId12" Type="http://schemas.openxmlformats.org/officeDocument/2006/relationships/slide" Target="slide83.xml"/><Relationship Id="rId17" Type="http://schemas.openxmlformats.org/officeDocument/2006/relationships/slide" Target="slide110.xml"/><Relationship Id="rId2" Type="http://schemas.openxmlformats.org/officeDocument/2006/relationships/slide" Target="slide68.xml"/><Relationship Id="rId16" Type="http://schemas.openxmlformats.org/officeDocument/2006/relationships/slide" Target="slide1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11" Type="http://schemas.openxmlformats.org/officeDocument/2006/relationships/slide" Target="slide77.xml"/><Relationship Id="rId5" Type="http://schemas.openxmlformats.org/officeDocument/2006/relationships/slide" Target="slide80.xml"/><Relationship Id="rId15" Type="http://schemas.openxmlformats.org/officeDocument/2006/relationships/slide" Target="slide101.xml"/><Relationship Id="rId10" Type="http://schemas.openxmlformats.org/officeDocument/2006/relationships/slide" Target="slide71.xml"/><Relationship Id="rId4" Type="http://schemas.openxmlformats.org/officeDocument/2006/relationships/slide" Target="slide74.xml"/><Relationship Id="rId9" Type="http://schemas.openxmlformats.org/officeDocument/2006/relationships/slide" Target="slide104.xml"/><Relationship Id="rId14" Type="http://schemas.openxmlformats.org/officeDocument/2006/relationships/slide" Target="slide9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bar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11 CuadroTexto"/>
          <p:cNvSpPr txBox="1">
            <a:spLocks noChangeArrowheads="1"/>
          </p:cNvSpPr>
          <p:nvPr/>
        </p:nvSpPr>
        <p:spPr bwMode="auto">
          <a:xfrm>
            <a:off x="5364163" y="6237288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Fernando Castillo Ruiz</a:t>
            </a:r>
          </a:p>
        </p:txBody>
      </p:sp>
      <p:pic>
        <p:nvPicPr>
          <p:cNvPr id="2052" name="3 Imagen" descr="porta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8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2054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Distribución de Efectivos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Contratados Laborales</a:t>
            </a:r>
            <a:endParaRPr lang="es-ES" sz="240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14375" y="2071688"/>
          <a:ext cx="7772400" cy="2966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529406"/>
                <a:gridCol w="1242994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Contratados Laborales (LOU)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Ayudantes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Ayudantes Doctores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Profesores Colaboradores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Profesores Contratados Doctores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Profesores Asociados</a:t>
                      </a:r>
                      <a:endParaRPr lang="es-ES" sz="1800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Profesores Asociados Ciencias de la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122DA-0848-4E71-84B5-BD61C1FD079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Matemáticas y Física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DDB63-74C4-4B1E-9723-36ABA21769A7}" type="slidenum">
              <a:rPr lang="es-ES" smtClean="0"/>
              <a:pPr>
                <a:defRPr/>
              </a:pPr>
              <a:t>100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44,27%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523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Química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AF2F1-DC9E-46A0-83DD-DA61BD4F856A}" type="slidenum">
              <a:rPr lang="es-ES" smtClean="0"/>
              <a:pPr>
                <a:defRPr/>
              </a:pPr>
              <a:t>101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-6,25%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-24,65%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</a:p>
        </p:txBody>
      </p:sp>
      <p:pic>
        <p:nvPicPr>
          <p:cNvPr id="9626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Química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6F61B-4345-41A9-9208-05E08C627926}" type="slidenum">
              <a:rPr lang="es-ES" smtClean="0"/>
              <a:pPr>
                <a:defRPr/>
              </a:pPr>
              <a:t>102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-6,25%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21,73%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9728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Química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9B5C7-4F3A-4C86-B1DB-5FAD68AA680E}" type="slidenum">
              <a:rPr lang="es-ES" smtClean="0"/>
              <a:pPr>
                <a:defRPr/>
              </a:pPr>
              <a:t>103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-6,25%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34,04%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9831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Información y de las Comunicaciones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FCC62-9E24-4A76-AE0E-35F0A151B6D9}" type="slidenum">
              <a:rPr lang="es-ES" smtClean="0"/>
              <a:pPr>
                <a:defRPr/>
              </a:pPr>
              <a:t>104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640960" cy="432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91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16,86%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26,04%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9933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84E40-C76B-4513-8C8B-4C39B1E6D44D}" type="slidenum">
              <a:rPr lang="es-ES" smtClean="0"/>
              <a:pPr>
                <a:defRPr/>
              </a:pPr>
              <a:t>105</a:t>
            </a:fld>
            <a:endParaRPr lang="es-ES"/>
          </a:p>
        </p:txBody>
      </p:sp>
      <p:sp>
        <p:nvSpPr>
          <p:cNvPr id="10035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Información y de las Comunicaciones </a:t>
            </a:r>
          </a:p>
        </p:txBody>
      </p:sp>
      <p:graphicFrame>
        <p:nvGraphicFramePr>
          <p:cNvPr id="6" name="2 Gráfico"/>
          <p:cNvGraphicFramePr>
            <a:graphicFrameLocks noGrp="1"/>
          </p:cNvGraphicFramePr>
          <p:nvPr>
            <p:ph idx="1"/>
          </p:nvPr>
        </p:nvGraphicFramePr>
        <p:xfrm>
          <a:off x="251520" y="1898650"/>
          <a:ext cx="864096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91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16,86%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34,35%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10035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2AE4A-7BF3-40AE-99CA-FB1B3D1F9F17}" type="slidenum">
              <a:rPr lang="es-ES" smtClean="0"/>
              <a:pPr>
                <a:defRPr/>
              </a:pPr>
              <a:t>106</a:t>
            </a:fld>
            <a:endParaRPr lang="es-ES"/>
          </a:p>
        </p:txBody>
      </p:sp>
      <p:sp>
        <p:nvSpPr>
          <p:cNvPr id="10137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Información y de las Comunicaciones </a:t>
            </a:r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idx="1"/>
          </p:nvPr>
        </p:nvGraphicFramePr>
        <p:xfrm>
          <a:off x="251520" y="1898650"/>
          <a:ext cx="864096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91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16,86%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42,71%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10138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Producción, Construcción y Trasporte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D45AE-BAA1-4454-8726-52CA901D92B1}" type="slidenum">
              <a:rPr lang="es-ES" smtClean="0"/>
              <a:pPr>
                <a:defRPr/>
              </a:pPr>
              <a:t>107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323528" y="1898650"/>
          <a:ext cx="864096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23,04%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24,81%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10240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E864-BA5E-4252-9022-DD0D8ACCABF6}" type="slidenum">
              <a:rPr lang="es-ES" smtClean="0"/>
              <a:pPr>
                <a:defRPr/>
              </a:pPr>
              <a:t>108</a:t>
            </a:fld>
            <a:endParaRPr lang="es-ES"/>
          </a:p>
        </p:txBody>
      </p:sp>
      <p:sp>
        <p:nvSpPr>
          <p:cNvPr id="1034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Producción, Construcción y Trasporte </a:t>
            </a:r>
          </a:p>
        </p:txBody>
      </p:sp>
      <p:graphicFrame>
        <p:nvGraphicFramePr>
          <p:cNvPr id="6" name="2 Gráfico"/>
          <p:cNvGraphicFramePr>
            <a:graphicFrameLocks noGrp="1"/>
          </p:cNvGraphicFramePr>
          <p:nvPr>
            <p:ph idx="1"/>
          </p:nvPr>
        </p:nvGraphicFramePr>
        <p:xfrm>
          <a:off x="251520" y="1898650"/>
          <a:ext cx="8568952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23,04%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39,58%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10343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5320-F5A2-49D5-BC9A-87C925725347}" type="slidenum">
              <a:rPr lang="es-ES" smtClean="0"/>
              <a:pPr>
                <a:defRPr/>
              </a:pPr>
              <a:t>109</a:t>
            </a:fld>
            <a:endParaRPr lang="es-ES"/>
          </a:p>
        </p:txBody>
      </p:sp>
      <p:sp>
        <p:nvSpPr>
          <p:cNvPr id="10445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Tecnologías de la Producción, Construcción y Trasporte </a:t>
            </a:r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idx="1"/>
          </p:nvPr>
        </p:nvGraphicFramePr>
        <p:xfrm>
          <a:off x="179512" y="1898650"/>
          <a:ext cx="8784976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363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50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23,04%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50,62%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</p:txBody>
      </p:sp>
      <p:pic>
        <p:nvPicPr>
          <p:cNvPr id="10445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755650" y="928688"/>
            <a:ext cx="7632700" cy="555625"/>
          </a:xfrm>
        </p:spPr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Distribución de Efectivos</a:t>
            </a:r>
            <a:r>
              <a:rPr lang="es-ES" smtClean="0"/>
              <a:t/>
            </a:r>
            <a:br>
              <a:rPr lang="es-ES" smtClean="0"/>
            </a:br>
            <a:r>
              <a:rPr lang="es-ES" sz="2400" b="1" smtClean="0"/>
              <a:t>Profesores Asociados Laborales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14375" y="2143125"/>
          <a:ext cx="7772400" cy="2595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386530"/>
                <a:gridCol w="138587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Profesores Asociados Laborales (LOU)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6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S" sz="1800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5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ES" sz="1800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4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s-ES" sz="1800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3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s-ES" sz="1800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2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s-ES" sz="1800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02F55-F759-4D25-9113-6E69FE50417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 capacidad docente del campo de conocimiento:</a:t>
            </a:r>
          </a:p>
          <a:p>
            <a:pPr lvl="1"/>
            <a:r>
              <a:rPr lang="es-ES" smtClean="0"/>
              <a:t>Entre 90% y 100%</a:t>
            </a:r>
          </a:p>
          <a:p>
            <a:pPr lvl="1"/>
            <a:r>
              <a:rPr lang="es-ES" smtClean="0"/>
              <a:t>Bajas, permisos, etc.</a:t>
            </a:r>
          </a:p>
          <a:p>
            <a:pPr lvl="1"/>
            <a:endParaRPr lang="es-ES" smtClean="0"/>
          </a:p>
          <a:p>
            <a:r>
              <a:rPr lang="es-ES" smtClean="0"/>
              <a:t>Si es necesaria una disminución de capacidad:</a:t>
            </a:r>
          </a:p>
          <a:p>
            <a:pPr lvl="1"/>
            <a:r>
              <a:rPr lang="es-ES" smtClean="0"/>
              <a:t>Dedicación profesores contratados temporales</a:t>
            </a:r>
          </a:p>
          <a:p>
            <a:pPr lvl="1"/>
            <a:r>
              <a:rPr lang="es-ES" smtClean="0"/>
              <a:t>Número de profesores contratados temporales</a:t>
            </a:r>
          </a:p>
          <a:p>
            <a:pPr lvl="1"/>
            <a:r>
              <a:rPr lang="es-ES" smtClean="0"/>
              <a:t>Amortización de plazas de cualquier tipo por:</a:t>
            </a:r>
          </a:p>
          <a:p>
            <a:pPr lvl="2"/>
            <a:r>
              <a:rPr lang="es-ES" sz="2000" smtClean="0"/>
              <a:t>Jubilaciones</a:t>
            </a:r>
          </a:p>
          <a:p>
            <a:pPr lvl="2"/>
            <a:r>
              <a:rPr lang="es-ES" sz="2000" smtClean="0"/>
              <a:t>Renuncias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B1E16-2A08-4679-BF14-1F7368185931}" type="slidenum">
              <a:rPr lang="es-ES" smtClean="0"/>
              <a:pPr>
                <a:defRPr/>
              </a:pPr>
              <a:t>110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Si es necesario un aumento de capacidad:</a:t>
            </a:r>
          </a:p>
          <a:p>
            <a:r>
              <a:rPr lang="es-ES" smtClean="0"/>
              <a:t>Fomentar una docencia de calidad.</a:t>
            </a:r>
          </a:p>
          <a:p>
            <a:pPr lvl="1"/>
            <a:r>
              <a:rPr lang="es-ES" smtClean="0"/>
              <a:t>Promover el incremento de CDU doctores a tiempo completo.</a:t>
            </a:r>
          </a:p>
          <a:p>
            <a:pPr lvl="1"/>
            <a:r>
              <a:rPr lang="es-ES" smtClean="0"/>
              <a:t>Profesores asociados. “Especialistas de reconocida competencia”</a:t>
            </a:r>
          </a:p>
          <a:p>
            <a:pPr lvl="1"/>
            <a:endParaRPr lang="es-ES" smtClean="0"/>
          </a:p>
          <a:p>
            <a:r>
              <a:rPr lang="es-ES" smtClean="0"/>
              <a:t>Profesores sustitutos interinos</a:t>
            </a:r>
          </a:p>
          <a:p>
            <a:pPr lvl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44F7D-6EBD-401D-BF2F-877567E1BB90}" type="slidenum">
              <a:rPr lang="es-ES" smtClean="0"/>
              <a:pPr>
                <a:defRPr/>
              </a:pPr>
              <a:t>111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smtClean="0"/>
              <a:t>Según los Estatutos de la UAL:</a:t>
            </a:r>
          </a:p>
          <a:p>
            <a:endParaRPr lang="es-ES" smtClean="0"/>
          </a:p>
          <a:p>
            <a:pPr algn="just"/>
            <a:r>
              <a:rPr lang="es-ES" sz="2800" smtClean="0"/>
              <a:t>Anualmente se procederá a la modificación de la RPT según las necesidades de la Universidad.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D246-1490-4673-AB87-614A0CD9901E}" type="slidenum">
              <a:rPr lang="es-ES" smtClean="0"/>
              <a:pPr>
                <a:defRPr/>
              </a:pPr>
              <a:t>112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75" y="2000250"/>
            <a:ext cx="7772400" cy="4194175"/>
          </a:xfrm>
        </p:spPr>
        <p:txBody>
          <a:bodyPr/>
          <a:lstStyle/>
          <a:p>
            <a:r>
              <a:rPr lang="es-ES" b="1" u="sng" dirty="0" smtClean="0"/>
              <a:t>Con el presente proyecto:</a:t>
            </a:r>
            <a:endParaRPr lang="es-ES" dirty="0" smtClean="0"/>
          </a:p>
          <a:p>
            <a:pPr algn="just"/>
            <a:r>
              <a:rPr lang="es-ES" dirty="0" smtClean="0"/>
              <a:t>Se ha realizado un propuesta de RPT de PDI para la UAL, que pretende ser un instrumento que represente de forma clara la realidad de cada uno de los ámbitos de conocimiento</a:t>
            </a:r>
          </a:p>
          <a:p>
            <a:r>
              <a:rPr lang="es-ES" dirty="0" smtClean="0"/>
              <a:t>Se ha realizado una flexibilización de la Plantilla</a:t>
            </a:r>
          </a:p>
          <a:p>
            <a:pPr lvl="1"/>
            <a:r>
              <a:rPr lang="es-ES" dirty="0" smtClean="0"/>
              <a:t>Agrupación de las áreas en Campos de Conocimiento</a:t>
            </a:r>
          </a:p>
          <a:p>
            <a:r>
              <a:rPr lang="es-ES" dirty="0" smtClean="0"/>
              <a:t>Se ha realizado una optimización de los Recursos</a:t>
            </a:r>
          </a:p>
          <a:p>
            <a:pPr lvl="1"/>
            <a:r>
              <a:rPr lang="es-ES" dirty="0" smtClean="0"/>
              <a:t>Reducción de las necesidades de contratación en un 47,07%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2B4C4-3172-4F19-B2D7-4D7086971A9B}" type="slidenum">
              <a:rPr lang="es-ES" smtClean="0"/>
              <a:pPr>
                <a:defRPr/>
              </a:pPr>
              <a:t>113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CONCLUSIONES</a:t>
            </a:r>
            <a:endParaRPr lang="es-ES" smtClean="0"/>
          </a:p>
        </p:txBody>
      </p:sp>
      <p:sp>
        <p:nvSpPr>
          <p:cNvPr id="1095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ha perseguido un equilibrio entre encargo y capacidad docente.</a:t>
            </a:r>
          </a:p>
          <a:p>
            <a:r>
              <a:rPr lang="es-ES" dirty="0" smtClean="0"/>
              <a:t>Se han compatibilizado objetivos de calidad con los recursos económicos disponibles.</a:t>
            </a:r>
          </a:p>
          <a:p>
            <a:r>
              <a:rPr lang="es-ES" dirty="0" smtClean="0"/>
              <a:t>Se proporciona información a los Órganos de Gobierno para una eficiente política de profesorado.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15CF3-EEEF-4295-B1FF-3D312E2E4804}" type="slidenum">
              <a:rPr lang="es-ES" smtClean="0"/>
              <a:pPr>
                <a:defRPr/>
              </a:pPr>
              <a:t>114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AGRADECIMIENTOS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smtClean="0"/>
          </a:p>
          <a:p>
            <a:r>
              <a:rPr lang="es-ES" sz="2800" smtClean="0"/>
              <a:t>A mis compañeros del Servicio de Gestión de RRHH.</a:t>
            </a:r>
          </a:p>
          <a:p>
            <a:pPr algn="just"/>
            <a:r>
              <a:rPr lang="es-ES" sz="2800" smtClean="0"/>
              <a:t>A mis compañeros del Servicio de Ordenación Docente, Planes de Estudio y Formación Continua.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B1002-392B-407B-A400-DCC0E0A32744}" type="slidenum">
              <a:rPr lang="es-ES" smtClean="0"/>
              <a:pPr>
                <a:defRPr/>
              </a:pPr>
              <a:t>115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Contraportada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8E6F6-3F1D-4AC7-B812-37788A010944}" type="slidenum">
              <a:rPr lang="es-ES" smtClean="0">
                <a:latin typeface="ZapfHumnst Dm BT"/>
              </a:rPr>
              <a:pPr>
                <a:defRPr/>
              </a:pPr>
              <a:t>116</a:t>
            </a:fld>
            <a:endParaRPr lang="es-ES" smtClean="0">
              <a:latin typeface="ZapfHumnst Dm BT"/>
            </a:endParaRPr>
          </a:p>
        </p:txBody>
      </p:sp>
      <p:pic>
        <p:nvPicPr>
          <p:cNvPr id="111621" name="Picture 4" descr="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5 CuadroTexto"/>
          <p:cNvSpPr txBox="1">
            <a:spLocks noChangeArrowheads="1"/>
          </p:cNvSpPr>
          <p:nvPr/>
        </p:nvSpPr>
        <p:spPr bwMode="auto">
          <a:xfrm>
            <a:off x="827088" y="5589588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4000" b="1">
                <a:solidFill>
                  <a:schemeClr val="bg1"/>
                </a:solidFill>
              </a:rPr>
              <a:t>GRACIAS POR SU ATENCION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Distribución de Efectivos </a:t>
            </a:r>
            <a:r>
              <a:rPr lang="es-ES" b="1" smtClean="0"/>
              <a:t/>
            </a:r>
            <a:br>
              <a:rPr lang="es-ES" b="1" smtClean="0"/>
            </a:br>
            <a:r>
              <a:rPr lang="es-ES" sz="2400" b="1" smtClean="0"/>
              <a:t>Contratados Administrativos</a:t>
            </a:r>
            <a:endParaRPr lang="es-ES" sz="240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71500" y="2357438"/>
          <a:ext cx="7772400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957902"/>
                <a:gridCol w="181449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Contratados Administrativos (LRU)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Profesores Asociados LRU</a:t>
                      </a:r>
                      <a:endParaRPr lang="es-ES" sz="1800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 Asociado Ciencias de la Salud</a:t>
                      </a:r>
                      <a:r>
                        <a:rPr lang="es-ES" sz="1800" kern="1200" baseline="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 LRU</a:t>
                      </a:r>
                      <a:endParaRPr lang="es-ES" sz="1800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9330F-44E4-4B35-9E1D-10EB860B1D5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785813" y="928688"/>
            <a:ext cx="7632700" cy="785812"/>
          </a:xfrm>
        </p:spPr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Distribución de Efectivos</a:t>
            </a:r>
            <a:r>
              <a:rPr lang="es-ES" smtClean="0"/>
              <a:t/>
            </a:r>
            <a:br>
              <a:rPr lang="es-ES" smtClean="0"/>
            </a:br>
            <a:r>
              <a:rPr lang="es-ES" sz="2400" b="1" smtClean="0"/>
              <a:t>Profesores Asociados Administrativos </a:t>
            </a:r>
            <a:endParaRPr lang="es-ES" sz="240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4213" y="2205038"/>
          <a:ext cx="7630616" cy="3240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86400"/>
                <a:gridCol w="1008112"/>
                <a:gridCol w="936104"/>
              </a:tblGrid>
              <a:tr h="405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Profesores Asociados Administrativos</a:t>
                      </a:r>
                      <a:r>
                        <a:rPr lang="es-ES" sz="1800" b="1" kern="1200" baseline="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 (LRU)</a:t>
                      </a:r>
                      <a:endParaRPr lang="es-ES" sz="1800" b="1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Tipo II</a:t>
                      </a:r>
                      <a:endParaRPr lang="es-ES" sz="1800" b="1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Tipo III</a:t>
                      </a:r>
                      <a:endParaRPr lang="es-ES" sz="1800" b="1" kern="1200" dirty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completo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6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5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4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 3 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Tiempo Parcial</a:t>
                      </a:r>
                      <a:r>
                        <a:rPr lang="es-ES" sz="1800" kern="1200" baseline="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 2 horas</a:t>
                      </a:r>
                      <a:endParaRPr lang="es-ES" sz="1800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800" kern="1200" dirty="0" smtClean="0">
                        <a:solidFill>
                          <a:srgbClr val="0051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2552E-55CD-4E09-A0E4-3D145323A94E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Gráfico Efectivos Situación Inicial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B4B5-F312-47E9-B280-2D479D0A7CC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685800" y="1898651"/>
          <a:ext cx="7772400" cy="345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71563" y="5429250"/>
            <a:ext cx="542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TOTAL EFECTIVOS: 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8CF3B-A567-43F4-97E7-DC31D9BB1AA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4340" name="6 Marcador de contenido" descr="3_situación_inic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50" y="1714500"/>
            <a:ext cx="7772400" cy="4194175"/>
          </a:xfrm>
        </p:spPr>
        <p:txBody>
          <a:bodyPr/>
          <a:lstStyle/>
          <a:p>
            <a:r>
              <a:rPr lang="es-ES" sz="2600" b="1" smtClean="0">
                <a:solidFill>
                  <a:srgbClr val="FF0000"/>
                </a:solidFill>
              </a:rPr>
              <a:t>804 </a:t>
            </a:r>
            <a:r>
              <a:rPr lang="es-ES" sz="2600" smtClean="0"/>
              <a:t>Plazas de partida (Situación Inicial)</a:t>
            </a:r>
          </a:p>
          <a:p>
            <a:r>
              <a:rPr lang="es-ES" sz="2600" smtClean="0"/>
              <a:t>Plazas adicionales correspondientes a:</a:t>
            </a:r>
          </a:p>
          <a:p>
            <a:pPr lvl="1"/>
            <a:r>
              <a:rPr lang="es-ES" sz="2200" smtClean="0">
                <a:hlinkClick r:id="rId2" action="ppaction://hlinksldjump"/>
              </a:rPr>
              <a:t>Adaptaciones de contratos LRU a LOU</a:t>
            </a:r>
            <a:endParaRPr lang="es-ES" sz="2200" smtClean="0"/>
          </a:p>
          <a:p>
            <a:pPr lvl="2"/>
            <a:r>
              <a:rPr lang="es-ES" sz="1800" smtClean="0"/>
              <a:t>Se crean </a:t>
            </a:r>
            <a:r>
              <a:rPr lang="es-ES" sz="1800" b="1" smtClean="0">
                <a:solidFill>
                  <a:srgbClr val="FF0000"/>
                </a:solidFill>
              </a:rPr>
              <a:t>52</a:t>
            </a:r>
            <a:r>
              <a:rPr lang="es-ES" sz="1800" smtClean="0"/>
              <a:t> nuevas plazas por adaptación</a:t>
            </a:r>
          </a:p>
          <a:p>
            <a:pPr lvl="1"/>
            <a:r>
              <a:rPr lang="es-ES" sz="2200" smtClean="0">
                <a:hlinkClick r:id="rId3" action="ppaction://hlinksldjump"/>
              </a:rPr>
              <a:t>Integraciones</a:t>
            </a:r>
            <a:endParaRPr lang="es-ES" sz="2200" smtClean="0"/>
          </a:p>
          <a:p>
            <a:pPr lvl="2"/>
            <a:r>
              <a:rPr lang="es-ES" sz="1800" smtClean="0"/>
              <a:t>Se crean </a:t>
            </a:r>
            <a:r>
              <a:rPr lang="es-ES" sz="1800" b="1" smtClean="0">
                <a:solidFill>
                  <a:srgbClr val="FF0000"/>
                </a:solidFill>
              </a:rPr>
              <a:t>50</a:t>
            </a:r>
            <a:r>
              <a:rPr lang="es-ES" sz="1800" smtClean="0"/>
              <a:t> nuevas plazas por integración</a:t>
            </a:r>
          </a:p>
          <a:p>
            <a:pPr lvl="1"/>
            <a:r>
              <a:rPr lang="es-ES" sz="2200" smtClean="0">
                <a:hlinkClick r:id="rId4" action="ppaction://hlinksldjump"/>
              </a:rPr>
              <a:t>Promociones</a:t>
            </a:r>
            <a:endParaRPr lang="es-ES" sz="2200" smtClean="0"/>
          </a:p>
          <a:p>
            <a:pPr lvl="2"/>
            <a:r>
              <a:rPr lang="es-ES" sz="1800" smtClean="0"/>
              <a:t>Se crean </a:t>
            </a:r>
            <a:r>
              <a:rPr lang="es-ES" sz="1800" b="1" smtClean="0">
                <a:solidFill>
                  <a:srgbClr val="FF0000"/>
                </a:solidFill>
              </a:rPr>
              <a:t>58</a:t>
            </a:r>
            <a:r>
              <a:rPr lang="es-ES" sz="1800" smtClean="0"/>
              <a:t> nuevas plazas por promoción</a:t>
            </a:r>
          </a:p>
          <a:p>
            <a:pPr lvl="1"/>
            <a:r>
              <a:rPr lang="es-ES" sz="2200" smtClean="0">
                <a:hlinkClick r:id="rId5" action="ppaction://hlinksldjump"/>
              </a:rPr>
              <a:t>Plazas con derecho reserva de puesto de trabajo</a:t>
            </a:r>
            <a:endParaRPr lang="es-ES" sz="2200" smtClean="0"/>
          </a:p>
          <a:p>
            <a:pPr lvl="2"/>
            <a:r>
              <a:rPr lang="es-ES" sz="1800" smtClean="0"/>
              <a:t>Se incluyen </a:t>
            </a:r>
            <a:r>
              <a:rPr lang="es-ES" sz="1800" b="1" smtClean="0">
                <a:solidFill>
                  <a:srgbClr val="FF0000"/>
                </a:solidFill>
              </a:rPr>
              <a:t>9</a:t>
            </a:r>
            <a:r>
              <a:rPr lang="es-ES" sz="1800" smtClean="0"/>
              <a:t> plazas con derecho a Reserva de Puesto</a:t>
            </a:r>
          </a:p>
          <a:p>
            <a:pPr lvl="2"/>
            <a:r>
              <a:rPr lang="es-ES" sz="1800" smtClean="0"/>
              <a:t>Se incluyen </a:t>
            </a:r>
            <a:r>
              <a:rPr lang="es-ES" sz="1800" b="1" smtClean="0">
                <a:solidFill>
                  <a:srgbClr val="FF0000"/>
                </a:solidFill>
              </a:rPr>
              <a:t>3</a:t>
            </a:r>
            <a:r>
              <a:rPr lang="es-ES" sz="1800" smtClean="0"/>
              <a:t> plazas vacantes en Comisión de Servicios</a:t>
            </a:r>
          </a:p>
          <a:p>
            <a:pPr lvl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FC03E-4997-44AF-8F9E-2F379A98CCD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AEE2-6F82-4500-9021-C9FEDCC1056A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898650"/>
          <a:ext cx="777240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DFD006-6D29-452A-A162-14E59B92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ADFD006-6D29-452A-A162-14E59B92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ADFD006-6D29-452A-A162-14E59B92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AB0E57-D5FF-4BA9-9443-CA233E8B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5AB0E57-D5FF-4BA9-9443-CA233E8B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5AB0E57-D5FF-4BA9-9443-CA233E8B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D23DB-2900-4DC4-B6E3-6F83FF1B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170D23DB-2900-4DC4-B6E3-6F83FF1B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70D23DB-2900-4DC4-B6E3-6F83FF1B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5D96E-4118-41FE-AE8D-8746E1A9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ACA5D96E-4118-41FE-AE8D-8746E1A9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CA5D96E-4118-41FE-AE8D-8746E1A96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1EF5-6392-4ADE-A8EE-5CDBC4D22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93D1EF5-6392-4ADE-A8EE-5CDBC4D22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93D1EF5-6392-4ADE-A8EE-5CDBC4D22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666390-36C7-4AFD-909E-43166F0B2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E1666390-36C7-4AFD-909E-43166F0B2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E1666390-36C7-4AFD-909E-43166F0B2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EBE88-C651-490F-ACB6-9B5EC445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A6EBE88-C651-490F-ACB6-9B5EC445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CA6EBE88-C651-490F-ACB6-9B5EC445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Total de Plazas en RPT</a:t>
            </a:r>
            <a:endParaRPr lang="es-ES" sz="24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912BF-DE70-41F9-AC06-E133F4ADCCF9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685800" y="1898650"/>
          <a:ext cx="77724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Total de Plazas en Plantilla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9FC9F-95C4-4466-9762-3233CACB7A07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685800" y="1898650"/>
          <a:ext cx="77724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FUNDAMENTO JURÍDICO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Ley Orgánica de Universidades 2001 (LOU)</a:t>
            </a:r>
          </a:p>
          <a:p>
            <a:pPr lvl="1"/>
            <a:r>
              <a:rPr lang="es-ES" dirty="0" smtClean="0"/>
              <a:t>Su reforma en el Año 2007 (LOMLOU)</a:t>
            </a:r>
          </a:p>
          <a:p>
            <a:r>
              <a:rPr lang="es-ES" dirty="0" smtClean="0"/>
              <a:t>Ley Andaluza de Universidades del año 2003 (LAU)</a:t>
            </a:r>
          </a:p>
          <a:p>
            <a:pPr lvl="1"/>
            <a:r>
              <a:rPr lang="es-ES" dirty="0" smtClean="0"/>
              <a:t>Su reforma en el año 2011</a:t>
            </a:r>
          </a:p>
          <a:p>
            <a:r>
              <a:rPr lang="es-ES" dirty="0" smtClean="0"/>
              <a:t>Estatuto Básico del Empleado Público</a:t>
            </a:r>
          </a:p>
          <a:p>
            <a:r>
              <a:rPr lang="es-ES" dirty="0" smtClean="0"/>
              <a:t>Estatutos de la Universidad de </a:t>
            </a:r>
            <a:r>
              <a:rPr lang="es-ES" dirty="0" smtClean="0"/>
              <a:t>Almería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Total de Plazas Nuevas Vacantes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8627E-5A69-4350-AA1E-95EE5E555B07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1898650"/>
          <a:ext cx="77724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Justificación</a:t>
            </a:r>
            <a:endParaRPr lang="es-ES" sz="2400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Contexto nacional de crisis económica y financiera</a:t>
            </a:r>
          </a:p>
          <a:p>
            <a:r>
              <a:rPr lang="es-ES" sz="2000" dirty="0" smtClean="0"/>
              <a:t>Real Decreto Ley 20/2011, de 30 de diciembre, de Medidas Urgentes en Materia Presupuestaria, Tributaria y Financiera.</a:t>
            </a:r>
          </a:p>
          <a:p>
            <a:pPr lvl="1"/>
            <a:r>
              <a:rPr lang="es-ES" sz="1800" dirty="0" smtClean="0"/>
              <a:t>La norma afecta a las Universidades</a:t>
            </a:r>
          </a:p>
          <a:p>
            <a:pPr lvl="1"/>
            <a:r>
              <a:rPr lang="es-ES" sz="1800" dirty="0" smtClean="0"/>
              <a:t>Congelación de retribuciones de los empleados públicos</a:t>
            </a:r>
          </a:p>
          <a:p>
            <a:pPr lvl="1"/>
            <a:r>
              <a:rPr lang="es-ES" sz="1800" dirty="0" smtClean="0"/>
              <a:t>No aumento de masa salarial</a:t>
            </a:r>
          </a:p>
          <a:p>
            <a:pPr lvl="1"/>
            <a:r>
              <a:rPr lang="es-ES" sz="1800" dirty="0" smtClean="0"/>
              <a:t>No contratación de nuevo personal</a:t>
            </a:r>
          </a:p>
          <a:p>
            <a:pPr lvl="1"/>
            <a:r>
              <a:rPr lang="es-ES" sz="1800" dirty="0" smtClean="0"/>
              <a:t>Casos excepcionales y necesidades urgentes</a:t>
            </a:r>
          </a:p>
          <a:p>
            <a:r>
              <a:rPr lang="es-ES" sz="2000" dirty="0" smtClean="0"/>
              <a:t>No incluir promociones que impliquen convocatorias públicas de plazas de profesorado</a:t>
            </a:r>
          </a:p>
          <a:p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DBCD6-6484-4322-93FA-DAD1E05FE5D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Profesores Sustitutos Interinos</a:t>
            </a:r>
          </a:p>
          <a:p>
            <a:pPr lvl="1"/>
            <a:r>
              <a:rPr lang="es-ES" smtClean="0"/>
              <a:t>LOU, LOMLOU, I Convenio colectivo PDI Laboral Universidades andaluzas.</a:t>
            </a:r>
          </a:p>
          <a:p>
            <a:pPr lvl="1" algn="just"/>
            <a:r>
              <a:rPr lang="es-ES" smtClean="0"/>
              <a:t>Reglamento de la Universidad de Almería para la cobertura de NDS mediante la provisión y/o selección de Profesores Sustitutos Interinos.</a:t>
            </a:r>
          </a:p>
          <a:p>
            <a:pPr lvl="1"/>
            <a:r>
              <a:rPr lang="es-ES" smtClean="0"/>
              <a:t>Incapacidades Temporales</a:t>
            </a:r>
          </a:p>
          <a:p>
            <a:pPr lvl="1"/>
            <a:r>
              <a:rPr lang="es-ES" smtClean="0"/>
              <a:t>Licencias autorizadas de diversa índole</a:t>
            </a:r>
          </a:p>
          <a:p>
            <a:pPr lvl="1"/>
            <a:r>
              <a:rPr lang="es-ES" smtClean="0"/>
              <a:t>Necesidades Docentes sobrevenidas</a:t>
            </a:r>
          </a:p>
          <a:p>
            <a:pPr lvl="1"/>
            <a:endParaRPr lang="es-ES" smtClean="0"/>
          </a:p>
          <a:p>
            <a:r>
              <a:rPr lang="es-ES" smtClean="0"/>
              <a:t>No forman parte de la RPT</a:t>
            </a:r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1FA92-5474-41D1-BA84-FD88AAB62A3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2150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 Justificación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3286125"/>
          </a:xfrm>
        </p:spPr>
        <p:txBody>
          <a:bodyPr/>
          <a:lstStyle/>
          <a:p>
            <a:r>
              <a:rPr lang="es-ES" smtClean="0"/>
              <a:t>Para cada plaza se incluye:</a:t>
            </a:r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9C27C-80B6-43B7-9A11-BB095AE76A3D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14438" y="2357438"/>
          <a:ext cx="6096000" cy="2560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48000"/>
                <a:gridCol w="3048000"/>
              </a:tblGrid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Departamento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Área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Código Plaza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Régimen Jurídico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Cuerpo/Categoría/Escala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Efectivos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Dedicación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Nivel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Forma de Provisión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Grupo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Carácter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Retribuciones Anuales</a:t>
                      </a: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 smtClean="0">
                          <a:solidFill>
                            <a:srgbClr val="005176"/>
                          </a:solidFill>
                          <a:latin typeface="+mn-lt"/>
                          <a:ea typeface="+mn-ea"/>
                          <a:cs typeface="+mn-cs"/>
                        </a:rPr>
                        <a:t>- Observaciones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1" name="5 CuadroTexto"/>
          <p:cNvSpPr txBox="1">
            <a:spLocks noChangeArrowheads="1"/>
          </p:cNvSpPr>
          <p:nvPr/>
        </p:nvSpPr>
        <p:spPr bwMode="auto">
          <a:xfrm>
            <a:off x="1285875" y="5072063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5176"/>
                </a:solidFill>
                <a:hlinkClick r:id="rId2" action="ppaction://hlinksldjump"/>
              </a:rPr>
              <a:t>RPT Completa</a:t>
            </a:r>
            <a:endParaRPr lang="es-ES" b="1" dirty="0">
              <a:solidFill>
                <a:srgbClr val="005176"/>
              </a:solidFill>
            </a:endParaRPr>
          </a:p>
        </p:txBody>
      </p:sp>
      <p:sp>
        <p:nvSpPr>
          <p:cNvPr id="22552" name="6 CuadroTexto"/>
          <p:cNvSpPr txBox="1">
            <a:spLocks noChangeArrowheads="1"/>
          </p:cNvSpPr>
          <p:nvPr/>
        </p:nvSpPr>
        <p:spPr bwMode="auto">
          <a:xfrm>
            <a:off x="5214938" y="5072063"/>
            <a:ext cx="230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5176"/>
                </a:solidFill>
                <a:hlinkClick r:id="rId3" action="ppaction://hlinksldjump"/>
              </a:rPr>
              <a:t>RPT Agrupada</a:t>
            </a:r>
            <a:endParaRPr lang="es-ES" b="1" dirty="0">
              <a:solidFill>
                <a:srgbClr val="005176"/>
              </a:solidFill>
            </a:endParaRPr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7572375" y="5572125"/>
            <a:ext cx="977900" cy="484188"/>
          </a:xfrm>
          <a:prstGeom prst="rightArrow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Relación de Puestos de Trabajo PDI completa area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rpt completa sumada por area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Adaptaciones</a:t>
            </a:r>
            <a:endParaRPr lang="es-ES" sz="2400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Paso de Asociado LRU a Asociado LOU</a:t>
            </a:r>
          </a:p>
          <a:p>
            <a:r>
              <a:rPr lang="es-ES" sz="2800" smtClean="0"/>
              <a:t>Fecha tope Mayo 2012  (DT4 LOMLOU)</a:t>
            </a:r>
          </a:p>
          <a:p>
            <a:endParaRPr lang="es-ES" sz="2800" smtClean="0"/>
          </a:p>
          <a:p>
            <a:pPr algn="just"/>
            <a:r>
              <a:rPr lang="es-ES" sz="2800" smtClean="0"/>
              <a:t>Acuerdo del Consejo de Gobierno de la Universidad de Almería de fecha 26 de Enero de 2012.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2982B-03CB-4754-8A09-AD3145892F7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Adaptaciones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Adaptación de Tiempos completos LRU (8)</a:t>
            </a:r>
          </a:p>
          <a:p>
            <a:endParaRPr lang="es-ES" sz="2800" smtClean="0"/>
          </a:p>
          <a:p>
            <a:pPr lvl="1"/>
            <a:r>
              <a:rPr lang="es-ES" sz="2400" smtClean="0"/>
              <a:t>Declarar las 8 plazas a extinguir</a:t>
            </a:r>
          </a:p>
          <a:p>
            <a:pPr lvl="1"/>
            <a:r>
              <a:rPr lang="es-ES" sz="2400" smtClean="0"/>
              <a:t>Crear 3 Plazas vacantes de Ayudante Doctor</a:t>
            </a:r>
          </a:p>
          <a:p>
            <a:pPr lvl="1"/>
            <a:r>
              <a:rPr lang="es-ES" sz="2400" smtClean="0"/>
              <a:t>Crear 5 Plazas vacantes de Profesor Contratado Doctor</a:t>
            </a:r>
          </a:p>
          <a:p>
            <a:pPr lvl="1"/>
            <a:r>
              <a:rPr lang="es-ES" sz="2400" smtClean="0"/>
              <a:t>Forma de Provisión de las plazas por Adaptación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0F1AE-62B7-4F51-AB8A-F1662B5648E7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r>
              <a:rPr lang="es-ES" b="1" smtClean="0"/>
              <a:t/>
            </a:r>
            <a:br>
              <a:rPr lang="es-ES" b="1" smtClean="0"/>
            </a:br>
            <a:r>
              <a:rPr lang="es-ES" sz="2400" b="1" smtClean="0"/>
              <a:t>Adaptaciones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Adaptación de Tiempos Parciales LRU (44)</a:t>
            </a:r>
          </a:p>
          <a:p>
            <a:pPr lvl="1"/>
            <a:r>
              <a:rPr lang="es-ES" sz="2400" smtClean="0"/>
              <a:t>Declarar las 44 plazas a extinguir</a:t>
            </a:r>
          </a:p>
          <a:p>
            <a:pPr lvl="1"/>
            <a:r>
              <a:rPr lang="es-ES" sz="2400" smtClean="0"/>
              <a:t>Crear 12 Plazas vacantes de Asociados LOU P06</a:t>
            </a:r>
          </a:p>
          <a:p>
            <a:pPr lvl="1"/>
            <a:r>
              <a:rPr lang="es-ES" sz="2400" smtClean="0"/>
              <a:t>Crear 4 Plazas vacantes de Asociados LOU P05</a:t>
            </a:r>
          </a:p>
          <a:p>
            <a:pPr lvl="1"/>
            <a:r>
              <a:rPr lang="es-ES" sz="2400" smtClean="0"/>
              <a:t>Crear 7 Plazas vacantes de Asociados LOU P04</a:t>
            </a:r>
          </a:p>
          <a:p>
            <a:pPr lvl="1"/>
            <a:r>
              <a:rPr lang="es-ES" sz="2400" smtClean="0"/>
              <a:t>Crear 19 Plazas vacantes de Asociados LOU P03</a:t>
            </a:r>
          </a:p>
          <a:p>
            <a:pPr lvl="1"/>
            <a:r>
              <a:rPr lang="es-ES" sz="2400" smtClean="0"/>
              <a:t>Crear 2 Plazas vacantes de Asociados LOU P02</a:t>
            </a:r>
          </a:p>
          <a:p>
            <a:pPr lvl="1"/>
            <a:r>
              <a:rPr lang="es-ES" sz="2400" smtClean="0"/>
              <a:t>Forma de Provisión de las plazas por Adaptación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8431-38C7-4238-98FF-4DCA4923EF9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INICIAL DE RPT</a:t>
            </a:r>
            <a:br>
              <a:rPr lang="es-ES" b="1" smtClean="0"/>
            </a:br>
            <a:r>
              <a:rPr lang="es-ES" sz="2400" b="1" smtClean="0"/>
              <a:t>Integraciones</a:t>
            </a:r>
            <a:endParaRPr lang="es-ES" sz="2400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032250"/>
          </a:xfrm>
        </p:spPr>
        <p:txBody>
          <a:bodyPr/>
          <a:lstStyle/>
          <a:p>
            <a:r>
              <a:rPr lang="es-ES" sz="2700" smtClean="0"/>
              <a:t>Disposición adicional primera de la LOMLOU.</a:t>
            </a:r>
          </a:p>
          <a:p>
            <a:pPr lvl="1"/>
            <a:r>
              <a:rPr lang="es-ES" sz="2300" smtClean="0"/>
              <a:t>Integración de:</a:t>
            </a:r>
          </a:p>
          <a:p>
            <a:pPr lvl="2"/>
            <a:r>
              <a:rPr lang="es-ES" sz="2000" smtClean="0"/>
              <a:t>Catedráticos de Escuelas Universitarias en Profesores Titulares de Universidad</a:t>
            </a:r>
          </a:p>
          <a:p>
            <a:pPr lvl="2"/>
            <a:endParaRPr lang="es-ES" sz="2000" smtClean="0"/>
          </a:p>
          <a:p>
            <a:r>
              <a:rPr lang="es-ES" sz="2700" smtClean="0"/>
              <a:t>Disposición adicional segunda de la LOMLOU</a:t>
            </a:r>
          </a:p>
          <a:p>
            <a:pPr lvl="1"/>
            <a:r>
              <a:rPr lang="es-ES" sz="2300" smtClean="0"/>
              <a:t>Integración de:</a:t>
            </a:r>
          </a:p>
          <a:p>
            <a:pPr lvl="2"/>
            <a:r>
              <a:rPr lang="es-ES" sz="2000" smtClean="0"/>
              <a:t>Profesores Titulares de Escuela Universitaria en Profesores Titulares de Universidad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E70F0F-B538-423C-ABBF-B5F714D9C448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FUNDAMENTO JURÍDICO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/>
              <a:t>Corresponde a las Universidades: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Establecer en el estado de gastos de sus presupuestos la relación de puestos de trabajo de todo su personal docente e investigador, incluyendo todas las categorías tanto de funcionarios como de contratados.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Integraciones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032250"/>
          </a:xfrm>
        </p:spPr>
        <p:txBody>
          <a:bodyPr/>
          <a:lstStyle/>
          <a:p>
            <a:r>
              <a:rPr lang="es-ES" sz="2800" smtClean="0"/>
              <a:t>Se declaran a extinguir las plazas de CEU y PTEU</a:t>
            </a:r>
          </a:p>
          <a:p>
            <a:r>
              <a:rPr lang="es-ES" sz="2800" smtClean="0"/>
              <a:t>Se crean 50 nuevas plazas vacantes de PTU</a:t>
            </a:r>
          </a:p>
          <a:p>
            <a:pPr lvl="1"/>
            <a:r>
              <a:rPr lang="es-ES" sz="2400" smtClean="0"/>
              <a:t>3 correspondientes a la integración de CEU</a:t>
            </a:r>
          </a:p>
          <a:p>
            <a:pPr lvl="1"/>
            <a:r>
              <a:rPr lang="es-ES" sz="2400" smtClean="0"/>
              <a:t>47 correspondientes a la integración de PTEU</a:t>
            </a:r>
          </a:p>
          <a:p>
            <a:r>
              <a:rPr lang="es-ES" sz="2800" smtClean="0"/>
              <a:t>Forma de provisión por integración</a:t>
            </a:r>
          </a:p>
          <a:p>
            <a:r>
              <a:rPr lang="es-ES" sz="2800" smtClean="0"/>
              <a:t>Se dotan progresivamente</a:t>
            </a:r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F5075-D353-4C64-89CA-568FC70A2DB4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Promociones</a:t>
            </a:r>
            <a:endParaRPr lang="es-ES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Disposición Adicional tercera de la LOMLOU</a:t>
            </a:r>
          </a:p>
          <a:p>
            <a:pPr lvl="1"/>
            <a:r>
              <a:rPr lang="es-ES" smtClean="0">
                <a:hlinkClick r:id="rId3" action="ppaction://hlinksldjump"/>
              </a:rPr>
              <a:t>De Profesor Colaborador Indefinido a Profesor Contratado Doctor</a:t>
            </a:r>
            <a:endParaRPr lang="es-ES" smtClean="0"/>
          </a:p>
          <a:p>
            <a:r>
              <a:rPr lang="es-ES" smtClean="0"/>
              <a:t>Art. 19.1 del I Convenio colectivo del PDI laboral de las Universidades Públicas Andaluzas.</a:t>
            </a:r>
          </a:p>
          <a:p>
            <a:pPr lvl="1"/>
            <a:r>
              <a:rPr lang="es-ES" smtClean="0">
                <a:hlinkClick r:id="rId4" action="ppaction://hlinksldjump"/>
              </a:rPr>
              <a:t>De Profesor Ayudante a Profesor Ayudante Doctor</a:t>
            </a:r>
            <a:endParaRPr lang="es-ES" smtClean="0"/>
          </a:p>
          <a:p>
            <a:r>
              <a:rPr lang="es-ES" smtClean="0"/>
              <a:t>Art. 19.3 a) del I Convenio colectivo del PDI laboral de las Universidades Públicas Andaluzas.</a:t>
            </a:r>
          </a:p>
          <a:p>
            <a:pPr lvl="1"/>
            <a:r>
              <a:rPr lang="es-ES" smtClean="0">
                <a:hlinkClick r:id="rId5" action="ppaction://hlinksldjump"/>
              </a:rPr>
              <a:t>De Profesor Ayudante Doctor a Profesor Contratado Doctor</a:t>
            </a:r>
            <a:endParaRPr lang="es-ES" smtClean="0"/>
          </a:p>
          <a:p>
            <a:r>
              <a:rPr lang="es-ES" smtClean="0"/>
              <a:t>Profesor Titular de Universidad Interino</a:t>
            </a:r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DFC6D-F544-454F-8DE7-CD6D99096556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Promociones</a:t>
            </a:r>
            <a:endParaRPr lang="es-ES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smtClean="0"/>
              <a:t>Se declaran a extinguir las plazas de Profesor Colaborador</a:t>
            </a:r>
          </a:p>
          <a:p>
            <a:r>
              <a:rPr lang="es-ES" sz="3200" smtClean="0"/>
              <a:t>Se crean 43 nuevas plazas vacantes de Profesor Contratado Doctor</a:t>
            </a:r>
          </a:p>
          <a:p>
            <a:r>
              <a:rPr lang="es-ES" sz="3200" smtClean="0"/>
              <a:t>Forma de Provisión Promoción Interna</a:t>
            </a:r>
          </a:p>
          <a:p>
            <a:r>
              <a:rPr lang="es-ES" sz="3200" smtClean="0"/>
              <a:t>Se dotan Progresivamente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8F4B-B998-465B-9933-1B7B1D2FC65E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Promociones</a:t>
            </a:r>
            <a:endParaRPr lang="es-ES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smtClean="0"/>
              <a:t>Se declaran a extinguir las plazas de Ayudante</a:t>
            </a:r>
          </a:p>
          <a:p>
            <a:r>
              <a:rPr lang="es-ES" sz="3200" smtClean="0"/>
              <a:t>Se crea 1 nueva plaza vacante de Profesor Ayudante Doctor</a:t>
            </a:r>
          </a:p>
          <a:p>
            <a:r>
              <a:rPr lang="es-ES" sz="3200" smtClean="0"/>
              <a:t>Forma de Provisión Promoción Interna</a:t>
            </a:r>
          </a:p>
          <a:p>
            <a:r>
              <a:rPr lang="es-ES" sz="3200" smtClean="0"/>
              <a:t>Se dotará cuando corresponda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34DBF-79C2-43D2-9675-21201B636F07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br>
              <a:rPr lang="es-ES" b="1" smtClean="0">
                <a:hlinkClick r:id="rId2" action="ppaction://hlinksldjump"/>
              </a:rPr>
            </a:br>
            <a:r>
              <a:rPr lang="es-ES" sz="2400" b="1" smtClean="0"/>
              <a:t>Promociones</a:t>
            </a:r>
            <a:endParaRPr lang="es-ES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032250"/>
          </a:xfrm>
        </p:spPr>
        <p:txBody>
          <a:bodyPr/>
          <a:lstStyle/>
          <a:p>
            <a:r>
              <a:rPr lang="es-ES" sz="3200" smtClean="0"/>
              <a:t>Se declaran a extinguir las plazas de Profesor Ayudante Doctor</a:t>
            </a:r>
          </a:p>
          <a:p>
            <a:r>
              <a:rPr lang="es-ES" sz="3200" smtClean="0"/>
              <a:t>Se crean 13 nuevas plazas vacantes de Profesor Contratado Doctor</a:t>
            </a:r>
          </a:p>
          <a:p>
            <a:r>
              <a:rPr lang="es-ES" sz="3200" smtClean="0"/>
              <a:t>Forma de Provisión Promoción Interna</a:t>
            </a:r>
          </a:p>
          <a:p>
            <a:r>
              <a:rPr lang="es-ES" sz="3200" smtClean="0"/>
              <a:t>Se dotarán progresivamente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80AB8-9839-45D1-9C94-5A8C02A04727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PROPUESTA INICIAL DE RPT</a:t>
            </a:r>
            <a:r>
              <a:rPr lang="es-ES" b="1" smtClean="0">
                <a:hlinkClick r:id="rId3" action="ppaction://hlinksldjump"/>
              </a:rPr>
              <a:t/>
            </a:r>
            <a:br>
              <a:rPr lang="es-ES" b="1" smtClean="0">
                <a:hlinkClick r:id="rId3" action="ppaction://hlinksldjump"/>
              </a:rPr>
            </a:br>
            <a:r>
              <a:rPr lang="es-ES" sz="2400" b="1" smtClean="0"/>
              <a:t>Reservas de Puesto de Trabajo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032250"/>
          </a:xfrm>
        </p:spPr>
        <p:txBody>
          <a:bodyPr/>
          <a:lstStyle/>
          <a:p>
            <a:r>
              <a:rPr lang="es-ES" sz="2700" smtClean="0"/>
              <a:t>Se incluyen en RPT plazas correspondientes a:</a:t>
            </a:r>
          </a:p>
          <a:p>
            <a:r>
              <a:rPr lang="es-ES" sz="2700" smtClean="0"/>
              <a:t>Situaciones Administrativas (Funcionarios)</a:t>
            </a:r>
          </a:p>
          <a:p>
            <a:pPr lvl="1"/>
            <a:r>
              <a:rPr lang="es-ES" sz="2700" smtClean="0"/>
              <a:t>Servicios Especiales</a:t>
            </a:r>
          </a:p>
          <a:p>
            <a:pPr lvl="1"/>
            <a:r>
              <a:rPr lang="es-ES" sz="2700" smtClean="0"/>
              <a:t>Comisiones de Servicios</a:t>
            </a:r>
          </a:p>
          <a:p>
            <a:r>
              <a:rPr lang="es-ES" sz="2700" smtClean="0"/>
              <a:t>Excedencias Especiales (Laborales)</a:t>
            </a:r>
          </a:p>
          <a:p>
            <a:endParaRPr lang="es-ES" sz="2700" smtClean="0"/>
          </a:p>
          <a:p>
            <a:r>
              <a:rPr lang="es-ES" sz="2700" smtClean="0"/>
              <a:t>Plazas en situación de  Reserva de Puesto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6D4D7-4A8E-439F-8C0A-4BACE49CDA95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3795" name="4 Marcador de contenido" descr="4_Flexibilizacion_planti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60C27-EE26-4B3E-A986-0330EB2D447E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Flexibilización de la Plantilla de Profesorado</a:t>
            </a:r>
            <a:endParaRPr lang="es-ES" smtClean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59225"/>
          </a:xfrm>
        </p:spPr>
        <p:txBody>
          <a:bodyPr/>
          <a:lstStyle/>
          <a:p>
            <a:r>
              <a:rPr lang="es-ES" sz="2800" smtClean="0"/>
              <a:t>¿Es adecuada y suficiente la RPT propuesta?</a:t>
            </a:r>
          </a:p>
          <a:p>
            <a:endParaRPr lang="es-ES" sz="2800" smtClean="0"/>
          </a:p>
          <a:p>
            <a:r>
              <a:rPr lang="es-ES" sz="2800" smtClean="0"/>
              <a:t>Potencial Docente</a:t>
            </a:r>
          </a:p>
          <a:p>
            <a:r>
              <a:rPr lang="es-ES" sz="2800" smtClean="0"/>
              <a:t>Capacidad Docente</a:t>
            </a:r>
          </a:p>
          <a:p>
            <a:r>
              <a:rPr lang="es-ES" sz="2800" smtClean="0"/>
              <a:t>Oferta Docente</a:t>
            </a:r>
          </a:p>
          <a:p>
            <a:endParaRPr lang="es-ES" sz="2800" smtClean="0"/>
          </a:p>
          <a:p>
            <a:r>
              <a:rPr lang="es-ES" sz="2800" smtClean="0"/>
              <a:t>Relación Capacidad - Oferta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3C901-DB56-4541-94A0-52728606BCAC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Potencial Docente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</a:p>
          <a:p>
            <a:pPr lvl="1" algn="just"/>
            <a:r>
              <a:rPr lang="es-ES" dirty="0" smtClean="0"/>
              <a:t>Sumatorio de todas las dedicaciones docentes de los profesores adscritos a un área de conocimiento.</a:t>
            </a:r>
          </a:p>
          <a:p>
            <a:r>
              <a:rPr lang="es-ES" dirty="0" smtClean="0"/>
              <a:t>Cálculo del Potencial Docente de cada  una de las Áreas de Conocimiento.</a:t>
            </a:r>
          </a:p>
          <a:p>
            <a:r>
              <a:rPr lang="es-ES" dirty="0" smtClean="0"/>
              <a:t>Representa el máximo de docencia a asumir por un área</a:t>
            </a:r>
          </a:p>
          <a:p>
            <a:endParaRPr lang="es-ES" dirty="0" smtClean="0"/>
          </a:p>
          <a:p>
            <a:r>
              <a:rPr lang="es-ES" dirty="0" smtClean="0"/>
              <a:t>Resultados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14D3C-B404-431F-96CD-FFB325F4F31C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Capacidad Docente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2612"/>
          </a:xfrm>
        </p:spPr>
        <p:txBody>
          <a:bodyPr/>
          <a:lstStyle/>
          <a:p>
            <a:r>
              <a:rPr lang="es-ES" sz="2800" smtClean="0"/>
              <a:t>Concepto</a:t>
            </a:r>
          </a:p>
          <a:p>
            <a:r>
              <a:rPr lang="es-ES" sz="2800" smtClean="0"/>
              <a:t>Potencial menos deducciones de docencia</a:t>
            </a:r>
          </a:p>
          <a:p>
            <a:r>
              <a:rPr lang="es-ES" sz="2800" smtClean="0"/>
              <a:t>Deducciones</a:t>
            </a:r>
          </a:p>
          <a:p>
            <a:pPr lvl="1"/>
            <a:r>
              <a:rPr lang="es-ES" sz="2400" smtClean="0"/>
              <a:t>Normativa de Planificación Docente Curso 2012-2013. </a:t>
            </a:r>
          </a:p>
          <a:p>
            <a:pPr lvl="1"/>
            <a:r>
              <a:rPr lang="es-ES" sz="2400" smtClean="0"/>
              <a:t>Investigación</a:t>
            </a:r>
          </a:p>
          <a:p>
            <a:pPr lvl="1"/>
            <a:r>
              <a:rPr lang="es-ES" sz="2400" smtClean="0"/>
              <a:t>Gestión</a:t>
            </a:r>
          </a:p>
          <a:p>
            <a:pPr lvl="1"/>
            <a:r>
              <a:rPr lang="es-ES" sz="2400" smtClean="0"/>
              <a:t>Complementarias</a:t>
            </a:r>
            <a:endParaRPr lang="es-ES" sz="2800" smtClean="0"/>
          </a:p>
          <a:p>
            <a:r>
              <a:rPr lang="es-ES" sz="2800" smtClean="0"/>
              <a:t>Resultados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0A31-32CC-44B9-9A1F-8785BCA79A81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b="1" smtClean="0"/>
              <a:t>ESTRUCTURA DE LA PRESENTACION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Objetivo del Proyecto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Situación de partida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Propuesta Inicial de R.P.T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Flexibilización de la Plantilla de Profesorado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Propuesta Final de R.P.T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Valoración Económica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s-ES" sz="2800" dirty="0" smtClean="0"/>
              <a:t>Conclusiones </a:t>
            </a:r>
            <a:r>
              <a:rPr lang="es-ES" sz="2800" dirty="0" smtClean="0"/>
              <a:t>y Propuestas</a:t>
            </a:r>
          </a:p>
          <a:p>
            <a:pPr marL="457200" indent="-457200" eaLnBrk="1" hangingPunct="1">
              <a:buFontTx/>
              <a:buAutoNum type="arabicPeriod"/>
            </a:pPr>
            <a:endParaRPr lang="es-ES" sz="2800" dirty="0" smtClean="0"/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9DC33-5C38-4A80-B96D-BB438133417F}" type="slidenum">
              <a:rPr lang="es-ES" smtClean="0">
                <a:latin typeface="ZapfHumnst Dm BT"/>
              </a:rPr>
              <a:pPr>
                <a:defRPr/>
              </a:pPr>
              <a:t>4</a:t>
            </a:fld>
            <a:endParaRPr lang="es-ES" dirty="0" smtClean="0">
              <a:latin typeface="ZapfHumnst Dm B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Oferta Docente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Oferta Docente para el Curso 2012-2013</a:t>
            </a:r>
          </a:p>
          <a:p>
            <a:r>
              <a:rPr lang="es-ES" smtClean="0"/>
              <a:t>Aprobada por Acuerdo del Consejo de Gobierno de fecha 26 de enero de 2012.</a:t>
            </a:r>
          </a:p>
          <a:p>
            <a:r>
              <a:rPr lang="es-ES" smtClean="0"/>
              <a:t>Incluye:</a:t>
            </a:r>
          </a:p>
          <a:p>
            <a:pPr lvl="1"/>
            <a:r>
              <a:rPr lang="es-ES" smtClean="0"/>
              <a:t>Estudios de primer y segundo ciclo</a:t>
            </a:r>
          </a:p>
          <a:p>
            <a:pPr lvl="1"/>
            <a:r>
              <a:rPr lang="es-ES" smtClean="0"/>
              <a:t>Títulos de Grado</a:t>
            </a:r>
          </a:p>
          <a:p>
            <a:pPr lvl="1"/>
            <a:r>
              <a:rPr lang="es-ES" smtClean="0"/>
              <a:t>Másteres Oficiales</a:t>
            </a:r>
          </a:p>
          <a:p>
            <a:pPr lvl="1"/>
            <a:r>
              <a:rPr lang="es-ES" smtClean="0"/>
              <a:t>Asignaturas optativas y libre configuración específica</a:t>
            </a:r>
          </a:p>
          <a:p>
            <a:pPr lvl="1"/>
            <a:r>
              <a:rPr lang="es-ES" smtClean="0"/>
              <a:t>Nuevo grado Actividad Física y del Deporte</a:t>
            </a:r>
          </a:p>
          <a:p>
            <a:r>
              <a:rPr lang="es-ES" smtClean="0"/>
              <a:t>Previsiblemente sufrirá alteraciones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3753E-B396-4CA2-9B04-A32C2EAF08D1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Adecuación Plantilla - Oferta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Resultado:</a:t>
            </a:r>
          </a:p>
          <a:p>
            <a:pPr lvl="1"/>
            <a:r>
              <a:rPr lang="es-ES" sz="2400" dirty="0" smtClean="0">
                <a:hlinkClick r:id="rId2" action="ppaction://hlinksldjump"/>
              </a:rPr>
              <a:t>Potencial, Deducciones, Capacidad, Oferta, Diferencia</a:t>
            </a:r>
            <a:endParaRPr lang="es-ES" sz="2400" dirty="0" smtClean="0"/>
          </a:p>
          <a:p>
            <a:pPr lvl="1"/>
            <a:r>
              <a:rPr lang="es-ES" sz="2400" dirty="0" smtClean="0">
                <a:hlinkClick r:id="rId3" action="ppaction://hlinksldjump"/>
              </a:rPr>
              <a:t>Gráficamente datos globales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r>
              <a:rPr lang="es-ES" sz="2400" dirty="0" smtClean="0"/>
              <a:t>Necesidades de contratación 12.079 horas</a:t>
            </a:r>
          </a:p>
          <a:p>
            <a:pPr lvl="1"/>
            <a:r>
              <a:rPr lang="es-ES" sz="2400" dirty="0" smtClean="0"/>
              <a:t>Excesos de Capacidad docente 18.824 horas</a:t>
            </a:r>
          </a:p>
          <a:p>
            <a:pPr lvl="1"/>
            <a:endParaRPr lang="es-ES" sz="2400" dirty="0" smtClean="0"/>
          </a:p>
          <a:p>
            <a:pPr lvl="1"/>
            <a:r>
              <a:rPr lang="es-ES" sz="2400" dirty="0" smtClean="0">
                <a:hlinkClick r:id="rId4" action="ppaction://hlinksldjump"/>
              </a:rPr>
              <a:t>Flexibilización de la plantilla</a:t>
            </a:r>
            <a:endParaRPr lang="es-ES" sz="2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D165A-F97D-4B7A-9351-F637060D3CA9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pot_cap_oferta_dif_por area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Capacidad/Oferta/Diferencias Global</a:t>
            </a:r>
            <a:endParaRPr lang="es-ES" b="1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FCB23-4804-48CF-A5A9-D406E96DEB3D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685800" y="1898650"/>
          <a:ext cx="7772400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Flexibilización de la Plantilla de Profesorado</a:t>
            </a:r>
            <a:endParaRPr lang="es-ES" smtClean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u="sng" smtClean="0"/>
              <a:t>Idea:</a:t>
            </a:r>
          </a:p>
          <a:p>
            <a:endParaRPr lang="es-ES" b="1" smtClean="0"/>
          </a:p>
          <a:p>
            <a:pPr algn="just"/>
            <a:r>
              <a:rPr lang="es-ES" sz="2800" smtClean="0"/>
              <a:t>El profesorado de áreas excedentes, con exceso de capacidad docente, pueda cubrir déficit de capacidad de otras áreas que sean afines a la suya.</a:t>
            </a:r>
          </a:p>
          <a:p>
            <a:pPr algn="just">
              <a:buFontTx/>
              <a:buNone/>
            </a:pP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9FE91-2A63-4E7F-9DF4-421F10CFEDB4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Flexibilización de la Plantilla de Profesorado</a:t>
            </a:r>
            <a:endParaRPr lang="es-ES" smtClean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smtClean="0"/>
              <a:t>LEGISLACIÓN:</a:t>
            </a:r>
          </a:p>
          <a:p>
            <a:pPr algn="just"/>
            <a:r>
              <a:rPr lang="es-ES" sz="2200" smtClean="0"/>
              <a:t>R.D. 1312/2007, por el que se establece la acreditación nacional para el acceso a los cuerpos docentes universitarios</a:t>
            </a:r>
            <a:r>
              <a:rPr lang="es-ES" smtClean="0"/>
              <a:t>.</a:t>
            </a:r>
          </a:p>
          <a:p>
            <a:pPr lvl="1" algn="just"/>
            <a:r>
              <a:rPr lang="es-ES" sz="1800" smtClean="0"/>
              <a:t>Acreditación en 5 ramas</a:t>
            </a:r>
          </a:p>
          <a:p>
            <a:pPr algn="just"/>
            <a:r>
              <a:rPr lang="es-ES" sz="2200" smtClean="0"/>
              <a:t>Reglamento de la Universidad de Almería por el que se regula el procedimiento de los concursos de acceso a los cuerpos docentes universitarios.</a:t>
            </a:r>
          </a:p>
          <a:p>
            <a:pPr lvl="1" algn="just"/>
            <a:r>
              <a:rPr lang="es-ES" sz="1800" smtClean="0"/>
              <a:t>Plaza, Cuerpo, Actividad docente</a:t>
            </a:r>
          </a:p>
          <a:p>
            <a:pPr lvl="1" algn="just"/>
            <a:r>
              <a:rPr lang="es-ES" sz="1800" smtClean="0"/>
              <a:t>No supondrá para quién obtenga la plaza vinculación exclusiva a esa actividad docente. La universidad podrá asignar obligaciones docentes distintas.</a:t>
            </a:r>
          </a:p>
          <a:p>
            <a:pPr lvl="1"/>
            <a:endParaRPr lang="es-ES" smtClean="0"/>
          </a:p>
          <a:p>
            <a:pPr lvl="1">
              <a:buFont typeface="Times New Roman" pitchFamily="18" charset="0"/>
              <a:buNone/>
            </a:pP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0ACB7-80A1-4787-AF60-D3BFD6D404B7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Flexibilización de la Plantilla de Profesorado</a:t>
            </a:r>
            <a:endParaRPr lang="es-ES" smtClean="0"/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u="sng" dirty="0" smtClean="0"/>
              <a:t>ANECA</a:t>
            </a:r>
            <a:r>
              <a:rPr lang="es-ES" b="1" dirty="0" smtClean="0"/>
              <a:t> </a:t>
            </a:r>
            <a:r>
              <a:rPr lang="es-ES" dirty="0" smtClean="0"/>
              <a:t>(Agencia Nacional de Evaluación de la Calidad y Acreditación)</a:t>
            </a:r>
          </a:p>
          <a:p>
            <a:pPr lvl="1"/>
            <a:r>
              <a:rPr lang="es-ES" sz="2400" dirty="0" smtClean="0"/>
              <a:t>Artes y humanidades</a:t>
            </a:r>
          </a:p>
          <a:p>
            <a:pPr lvl="1"/>
            <a:r>
              <a:rPr lang="es-ES" sz="2400" dirty="0" smtClean="0"/>
              <a:t>Ciencias</a:t>
            </a:r>
          </a:p>
          <a:p>
            <a:pPr lvl="1"/>
            <a:r>
              <a:rPr lang="es-ES" sz="2400" dirty="0" smtClean="0"/>
              <a:t>Ciencias de la Salud</a:t>
            </a:r>
          </a:p>
          <a:p>
            <a:pPr lvl="1"/>
            <a:r>
              <a:rPr lang="es-ES" sz="2400" dirty="0" smtClean="0"/>
              <a:t>Ciencias Sociales y Jurídicas</a:t>
            </a:r>
          </a:p>
          <a:p>
            <a:pPr lvl="1"/>
            <a:r>
              <a:rPr lang="es-ES" sz="2400" dirty="0" smtClean="0"/>
              <a:t>Ingeniería y Arquitectura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3F4E3-778C-4768-9DD9-C5CAB9307EB9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Flexibilización de la Plantilla de Profesorado</a:t>
            </a:r>
            <a:endParaRPr lang="es-ES" smtClean="0"/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b="1" u="sng" dirty="0" smtClean="0"/>
              <a:t>AGAE</a:t>
            </a:r>
            <a:r>
              <a:rPr lang="es-ES" sz="2800" dirty="0" smtClean="0"/>
              <a:t>: </a:t>
            </a:r>
            <a:r>
              <a:rPr lang="es-ES" dirty="0" smtClean="0"/>
              <a:t>(Agencia Andaluza del Conocimiento, Dirección de Evaluación y Acreditación)</a:t>
            </a:r>
          </a:p>
          <a:p>
            <a:endParaRPr lang="es-ES" dirty="0" smtClean="0"/>
          </a:p>
          <a:p>
            <a:r>
              <a:rPr lang="es-ES" dirty="0" smtClean="0"/>
              <a:t>Define 8 ámbitos de Conocimiento</a:t>
            </a:r>
          </a:p>
          <a:p>
            <a:r>
              <a:rPr lang="es-ES" dirty="0" smtClean="0"/>
              <a:t>Define 14 campos de conocimiento</a:t>
            </a:r>
          </a:p>
          <a:p>
            <a:r>
              <a:rPr lang="es-ES" dirty="0" smtClean="0"/>
              <a:t>Realiza la acreditación del profesorado en ámbito y campo de conocimiento.</a:t>
            </a:r>
          </a:p>
          <a:p>
            <a:endParaRPr lang="es-ES" dirty="0" smtClean="0"/>
          </a:p>
          <a:p>
            <a:r>
              <a:rPr lang="es-ES" dirty="0" smtClean="0">
                <a:hlinkClick r:id="rId2" action="ppaction://hlinkfile"/>
              </a:rPr>
              <a:t>Definición Ámbitos y Campos de la AGAE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9C6A51-CEAE-4C67-B3BB-69B4455F30D7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5059" name="4 Marcador de contenido" descr="5_Propuesta_Final_R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9A532-936A-4C1B-9C30-91BE0A7C9690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Final de RPT</a:t>
            </a:r>
            <a:br>
              <a:rPr lang="es-ES" b="1" smtClean="0"/>
            </a:br>
            <a:r>
              <a:rPr lang="es-ES" b="1" smtClean="0"/>
              <a:t>Ámbitos y Campos de conocimiento</a:t>
            </a: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685800" y="1898650"/>
            <a:ext cx="7772400" cy="4102100"/>
          </a:xfrm>
        </p:spPr>
        <p:txBody>
          <a:bodyPr/>
          <a:lstStyle/>
          <a:p>
            <a:r>
              <a:rPr lang="es-ES" dirty="0" smtClean="0"/>
              <a:t>Definición de Ámbitos y Campos de Conocimiento (AGAE)</a:t>
            </a:r>
          </a:p>
          <a:p>
            <a:r>
              <a:rPr lang="es-ES" dirty="0" smtClean="0"/>
              <a:t>Distribución de las Áreas de conocimiento en Campos de conocimiento</a:t>
            </a:r>
          </a:p>
          <a:p>
            <a:r>
              <a:rPr lang="es-ES" dirty="0" smtClean="0"/>
              <a:t>Distribución de los campos de conocimiento en ámbitos de conocimiento</a:t>
            </a:r>
          </a:p>
          <a:p>
            <a:r>
              <a:rPr lang="es-ES" dirty="0" smtClean="0"/>
              <a:t>Mismo número de plazas que en la propuesta Inicial de RPT.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445CB-A2E7-4496-9848-66ACF45747B4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  <p:graphicFrame>
        <p:nvGraphicFramePr>
          <p:cNvPr id="61450" name="Group 10"/>
          <p:cNvGraphicFramePr>
            <a:graphicFrameLocks noGrp="1"/>
          </p:cNvGraphicFramePr>
          <p:nvPr/>
        </p:nvGraphicFramePr>
        <p:xfrm>
          <a:off x="1714500" y="5214938"/>
          <a:ext cx="6096000" cy="3962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76"/>
                          </a:solidFill>
                          <a:effectLst/>
                          <a:latin typeface="ZapfHumnst BT"/>
                          <a:cs typeface="Arial" pitchFamily="34" charset="0"/>
                          <a:hlinkClick r:id="rId2" action="ppaction://hlinksldjump"/>
                        </a:rPr>
                        <a:t>RPT Final Completa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176"/>
                        </a:solidFill>
                        <a:effectLst/>
                        <a:latin typeface="ZapfHumnst B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76"/>
                          </a:solidFill>
                          <a:effectLst/>
                          <a:latin typeface="ZapfHumnst BT"/>
                          <a:cs typeface="Arial" pitchFamily="34" charset="0"/>
                          <a:hlinkClick r:id="rId3" action="ppaction://hlinksldjump"/>
                        </a:rPr>
                        <a:t>RPT Final Agrupada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176"/>
                        </a:solidFill>
                        <a:effectLst/>
                        <a:latin typeface="ZapfHumnst B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7572375" y="5572125"/>
            <a:ext cx="977900" cy="484188"/>
          </a:xfrm>
          <a:prstGeom prst="rightArrow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099" name="4 Marcador de contenido" descr="1_objeti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Relación de Puestos de Trabajo PDI completa ambito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rpt completa sumadapor ambitos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Potencial, Capacidad, Oferta</a:t>
            </a: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685800" y="2060575"/>
            <a:ext cx="7772400" cy="4032250"/>
          </a:xfrm>
        </p:spPr>
        <p:txBody>
          <a:bodyPr/>
          <a:lstStyle/>
          <a:p>
            <a:r>
              <a:rPr lang="es-ES" sz="3200" dirty="0" smtClean="0"/>
              <a:t>Mejora de la Relación Capacidad/Oferta</a:t>
            </a:r>
          </a:p>
          <a:p>
            <a:pPr lvl="1"/>
            <a:r>
              <a:rPr lang="es-ES" sz="2800" dirty="0" smtClean="0"/>
              <a:t>Potencial por Campo de conocimiento</a:t>
            </a:r>
          </a:p>
          <a:p>
            <a:pPr lvl="1"/>
            <a:r>
              <a:rPr lang="es-ES" sz="2800" dirty="0" smtClean="0"/>
              <a:t>Capacidad por Campo de conocimiento</a:t>
            </a:r>
          </a:p>
          <a:p>
            <a:pPr lvl="1"/>
            <a:r>
              <a:rPr lang="es-ES" sz="2800" dirty="0" smtClean="0"/>
              <a:t>Oferta Docente</a:t>
            </a:r>
          </a:p>
          <a:p>
            <a:pPr lvl="1"/>
            <a:endParaRPr lang="es-ES" sz="2800" dirty="0" smtClean="0"/>
          </a:p>
          <a:p>
            <a:pPr lvl="1"/>
            <a:r>
              <a:rPr lang="es-ES" sz="2800" dirty="0" smtClean="0"/>
              <a:t>Estudio de las diferencias entre Capacidad y Oferta</a:t>
            </a:r>
          </a:p>
          <a:p>
            <a:pPr lvl="1">
              <a:buFont typeface="Times New Roman" pitchFamily="18" charset="0"/>
              <a:buNone/>
            </a:pPr>
            <a:endParaRPr lang="es-ES" sz="2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8F776-9978-4C4C-B6A1-02A289E7C7A5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Pot_cap_oferta_dif_por camp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BC56C-9A7C-43DC-AB67-9F44CFCECA49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Final de RPT</a:t>
            </a:r>
            <a:br>
              <a:rPr lang="es-ES" b="1" smtClean="0"/>
            </a:br>
            <a:r>
              <a:rPr lang="es-ES" b="1" smtClean="0"/>
              <a:t>Ámbitos y Campos de conocimiento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Resultado: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Con la Agrupación por Campos: Reducción de </a:t>
            </a:r>
            <a:r>
              <a:rPr lang="es-ES" b="1" dirty="0" smtClean="0">
                <a:solidFill>
                  <a:srgbClr val="FF0000"/>
                </a:solidFill>
              </a:rPr>
              <a:t>47,07% </a:t>
            </a:r>
            <a:r>
              <a:rPr lang="es-ES" dirty="0" smtClean="0"/>
              <a:t>necesidades de contratación.</a:t>
            </a:r>
          </a:p>
          <a:p>
            <a:r>
              <a:rPr lang="es-ES" dirty="0" smtClean="0"/>
              <a:t>Con la Agrupación por Ámbitos: Reducción de </a:t>
            </a:r>
            <a:r>
              <a:rPr lang="es-ES" b="1" dirty="0" smtClean="0">
                <a:solidFill>
                  <a:srgbClr val="FF0000"/>
                </a:solidFill>
              </a:rPr>
              <a:t>56,73% </a:t>
            </a:r>
            <a:r>
              <a:rPr lang="es-ES" dirty="0" smtClean="0"/>
              <a:t>necesidades de contratación.</a:t>
            </a:r>
          </a:p>
          <a:p>
            <a:pPr>
              <a:buFontTx/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2B9E4-055E-460A-8CC4-59CC9E6A35D9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388" y="2565400"/>
          <a:ext cx="8784976" cy="1107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12368"/>
                <a:gridCol w="1671416"/>
                <a:gridCol w="1942831"/>
                <a:gridCol w="1858361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RPT Áreas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RPT Campos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RPT </a:t>
                      </a:r>
                      <a:r>
                        <a:rPr lang="es-ES" baseline="0" dirty="0" smtClean="0">
                          <a:solidFill>
                            <a:srgbClr val="007AB1"/>
                          </a:solidFill>
                        </a:rPr>
                        <a:t>Ámbito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7AB1"/>
                          </a:solidFill>
                        </a:rPr>
                        <a:t>Exceso de Capacidad</a:t>
                      </a:r>
                      <a:endParaRPr lang="es-ES" b="1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18.824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12.430</a:t>
                      </a:r>
                      <a:r>
                        <a:rPr lang="es-ES" baseline="0" dirty="0" smtClean="0">
                          <a:solidFill>
                            <a:srgbClr val="007AB1"/>
                          </a:solidFill>
                        </a:rPr>
                        <a:t>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11.263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7AB1"/>
                          </a:solidFill>
                        </a:rPr>
                        <a:t>Necesidad de Contratación</a:t>
                      </a:r>
                      <a:endParaRPr lang="es-ES" b="1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12.079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5.685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7AB1"/>
                          </a:solidFill>
                        </a:rPr>
                        <a:t>4.518 horas</a:t>
                      </a:r>
                      <a:endParaRPr lang="es-ES" dirty="0">
                        <a:solidFill>
                          <a:srgbClr val="007AB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Propuesta Final de RPT</a:t>
            </a:r>
            <a:br>
              <a:rPr lang="es-ES" b="1" smtClean="0"/>
            </a:br>
            <a:r>
              <a:rPr lang="es-ES" b="1" smtClean="0"/>
              <a:t>Ámbitos y Campos de conocimiento</a:t>
            </a:r>
            <a:endParaRPr lang="es-ES" smtClean="0"/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Agrupar en 8 ámbitos de conocimiento:</a:t>
            </a:r>
          </a:p>
          <a:p>
            <a:pPr lvl="1"/>
            <a:r>
              <a:rPr lang="es-ES" sz="2400" dirty="0" smtClean="0"/>
              <a:t>Mayor número de áreas afines en cada ámbito</a:t>
            </a:r>
          </a:p>
          <a:p>
            <a:pPr lvl="1"/>
            <a:r>
              <a:rPr lang="es-ES" sz="2400" dirty="0" smtClean="0"/>
              <a:t>Disminución de la afinidad entre áreas</a:t>
            </a:r>
          </a:p>
          <a:p>
            <a:pPr lvl="1"/>
            <a:r>
              <a:rPr lang="es-ES" sz="2400" dirty="0" smtClean="0"/>
              <a:t>Disminución de la calidad de la enseñanza</a:t>
            </a:r>
          </a:p>
          <a:p>
            <a:pPr lvl="1"/>
            <a:r>
              <a:rPr lang="es-ES" sz="2400" dirty="0" smtClean="0"/>
              <a:t>Reducción de las necesidades de contratación en un 9,66%</a:t>
            </a:r>
          </a:p>
          <a:p>
            <a:pPr lvl="1"/>
            <a:r>
              <a:rPr lang="es-ES" sz="2400" dirty="0" smtClean="0"/>
              <a:t>La reducción de necesidades de contratación no es muy importante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6A1BC-FA14-4EC0-9A18-5ADB7DB5D90E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0179" name="4 Marcador de contenido" descr="6_valoracion_econom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2FF39-DF88-40DB-9FFC-5F10FFB76F36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Valoración Económica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81F59-9956-463D-B513-0BB813A14C64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  <p:pic>
        <p:nvPicPr>
          <p:cNvPr id="51204" name="6 Marcador de contenido" descr="costes rpt pos categor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496300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Valoración Económica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2CD51-E96A-4F43-9415-66841D55B2D0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500002" y="928670"/>
          <a:ext cx="8643998" cy="494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9" name="9 CuadroTexto"/>
          <p:cNvSpPr txBox="1">
            <a:spLocks noChangeArrowheads="1"/>
          </p:cNvSpPr>
          <p:nvPr/>
        </p:nvSpPr>
        <p:spPr bwMode="auto">
          <a:xfrm>
            <a:off x="5429250" y="4071938"/>
            <a:ext cx="3175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chemeClr val="accent2"/>
                </a:solidFill>
              </a:rPr>
              <a:t>No se incluyen:</a:t>
            </a:r>
          </a:p>
          <a:p>
            <a:endParaRPr lang="es-ES"/>
          </a:p>
        </p:txBody>
      </p:sp>
      <p:sp>
        <p:nvSpPr>
          <p:cNvPr id="52230" name="10 CuadroTexto"/>
          <p:cNvSpPr txBox="1">
            <a:spLocks noChangeArrowheads="1"/>
          </p:cNvSpPr>
          <p:nvPr/>
        </p:nvSpPr>
        <p:spPr bwMode="auto">
          <a:xfrm>
            <a:off x="5715000" y="4572000"/>
            <a:ext cx="213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5176"/>
                </a:solidFill>
              </a:rPr>
              <a:t>- Integraciones</a:t>
            </a:r>
          </a:p>
        </p:txBody>
      </p:sp>
      <p:sp>
        <p:nvSpPr>
          <p:cNvPr id="52231" name="11 CuadroTexto"/>
          <p:cNvSpPr txBox="1">
            <a:spLocks noChangeArrowheads="1"/>
          </p:cNvSpPr>
          <p:nvPr/>
        </p:nvSpPr>
        <p:spPr bwMode="auto">
          <a:xfrm>
            <a:off x="5715000" y="5000625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5176"/>
                </a:solidFill>
              </a:rPr>
              <a:t>- Promociones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1C47A0-7937-477F-9DF0-A02C6DAD0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71C47A0-7937-477F-9DF0-A02C6DAD0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D76588-2529-45D6-B3AA-5C41D7A18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E1D76588-2529-45D6-B3AA-5C41D7A18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5BCA8E-61F6-4671-8777-2F5E8AE3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35BCA8E-61F6-4671-8777-2F5E8AE31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28D641-7767-4CAF-BE51-965ED74C1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CA28D641-7767-4CAF-BE51-965ED74C1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C1E850-A332-4D84-BF96-BDB1ACD0D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9FC1E850-A332-4D84-BF96-BDB1ACD0D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7ADDDE-7711-4E3B-9FAC-CED6A9C14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4F7ADDDE-7711-4E3B-9FAC-CED6A9C14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66B56E-021C-4588-BE12-3977F691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D66B56E-021C-4588-BE12-3977F691F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6EB8CC-1C23-4F68-AF7C-E35C265FD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BB6EB8CC-1C23-4F68-AF7C-E35C265FD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03128C-59E9-4BB6-BC72-18D81770F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9503128C-59E9-4BB6-BC72-18D81770F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52229" grpId="0"/>
      <p:bldP spid="52230" grpId="0"/>
      <p:bldP spid="522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9AB9B-5FDA-4504-A138-CBF0435F6C15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  <p:pic>
        <p:nvPicPr>
          <p:cNvPr id="53252" name="5 Marcador de contenido" descr="7_RD_Nu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OBJETIVO DEL PROYECTO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685800" y="1989138"/>
            <a:ext cx="7772400" cy="4032250"/>
          </a:xfrm>
        </p:spPr>
        <p:txBody>
          <a:bodyPr/>
          <a:lstStyle/>
          <a:p>
            <a:r>
              <a:rPr lang="es-ES" sz="3200" smtClean="0"/>
              <a:t>Dotar a la UAL de una RPT de PDI</a:t>
            </a:r>
          </a:p>
          <a:p>
            <a:r>
              <a:rPr lang="es-ES" sz="3200" smtClean="0"/>
              <a:t>Flexibilizar la plantilla de PDI</a:t>
            </a:r>
          </a:p>
          <a:p>
            <a:r>
              <a:rPr lang="es-ES" sz="3200" smtClean="0"/>
              <a:t>Optimizar los Recursos Humanos</a:t>
            </a:r>
          </a:p>
          <a:p>
            <a:r>
              <a:rPr lang="es-ES" sz="3200" smtClean="0"/>
              <a:t>Fomentar la calidad y excelencia docente</a:t>
            </a:r>
          </a:p>
          <a:p>
            <a:r>
              <a:rPr lang="es-ES" sz="3200" smtClean="0"/>
              <a:t>Contribuir a la convergencia a un EEES de calidad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998DA-6A15-4D1F-A454-BFE4CF03F00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Real Decreto 14/2012, de 20 de Abril</a:t>
            </a:r>
          </a:p>
        </p:txBody>
      </p:sp>
      <p:sp>
        <p:nvSpPr>
          <p:cNvPr id="491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Medidas Urgentes de Racionalización del Gasto Público en el Ámbito Educactivo</a:t>
            </a:r>
          </a:p>
          <a:p>
            <a:r>
              <a:rPr lang="es-ES" smtClean="0"/>
              <a:t>Modifica Art. 68 LOU. Régimen de dedicación del profesorado.</a:t>
            </a:r>
          </a:p>
          <a:p>
            <a:r>
              <a:rPr lang="es-ES" smtClean="0"/>
              <a:t>Modifica el Art. 81 de la LOU:</a:t>
            </a:r>
          </a:p>
          <a:p>
            <a:endParaRPr lang="es-ES" smtClean="0"/>
          </a:p>
          <a:p>
            <a:pPr algn="just">
              <a:buFontTx/>
              <a:buNone/>
            </a:pPr>
            <a:r>
              <a:rPr lang="es-ES" i="1" smtClean="0"/>
              <a:t>&lt;&lt; Al estado de gastos corrientes, se acompañara la relación de puestos de trabajo del personal de todas las categorías de la Universidad ….&gt;&gt;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DD0C0-659C-4986-94D8-A1ABFF6D8DC7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Real Decreto 14/2012, de 20 de Abril</a:t>
            </a:r>
            <a:br>
              <a:rPr lang="es-ES" b="1" smtClean="0"/>
            </a:br>
            <a:r>
              <a:rPr lang="es-ES" b="1" smtClean="0"/>
              <a:t>Régimen de dedicación del profesorado</a:t>
            </a:r>
            <a:r>
              <a:rPr lang="es-ES" smtClean="0"/>
              <a:t>.</a:t>
            </a:r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Norma General: PDI Funcionario TC 24 ECTS</a:t>
            </a:r>
          </a:p>
          <a:p>
            <a:pPr algn="just"/>
            <a:r>
              <a:rPr lang="es-ES" sz="2800" smtClean="0"/>
              <a:t>Variaciones dependiendo de los Sexenios reconocidos:</a:t>
            </a:r>
          </a:p>
          <a:p>
            <a:r>
              <a:rPr lang="es-ES" smtClean="0"/>
              <a:t>16 ECTS</a:t>
            </a:r>
          </a:p>
          <a:p>
            <a:pPr lvl="1"/>
            <a:r>
              <a:rPr lang="es-ES" smtClean="0"/>
              <a:t>PTU, PTEU, CEU con 3 sexenios consecutivos y “vivos”</a:t>
            </a:r>
          </a:p>
          <a:p>
            <a:pPr lvl="1"/>
            <a:r>
              <a:rPr lang="es-ES" smtClean="0"/>
              <a:t>CU con 4 sexenios consecutivos y “vivos”</a:t>
            </a:r>
          </a:p>
          <a:p>
            <a:r>
              <a:rPr lang="es-ES" smtClean="0"/>
              <a:t>32 ECTS</a:t>
            </a:r>
          </a:p>
          <a:p>
            <a:pPr lvl="1"/>
            <a:r>
              <a:rPr lang="es-ES" smtClean="0"/>
              <a:t>Sin sexenios</a:t>
            </a:r>
          </a:p>
          <a:p>
            <a:pPr lvl="1"/>
            <a:r>
              <a:rPr lang="es-ES" smtClean="0"/>
              <a:t>Sexenios “no vivos”</a:t>
            </a:r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BAAA8-0179-4C9C-B522-6D994F8F9018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Créditos ECTS</a:t>
            </a:r>
          </a:p>
        </p:txBody>
      </p:sp>
      <p:sp>
        <p:nvSpPr>
          <p:cNvPr id="512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Entre 25 y 30 horas de trabajo del alumno, incluye:</a:t>
            </a:r>
          </a:p>
          <a:p>
            <a:pPr lvl="1"/>
            <a:r>
              <a:rPr lang="es-ES" dirty="0" smtClean="0"/>
              <a:t>Las horas de clase teóricas y prácticas.</a:t>
            </a:r>
          </a:p>
          <a:p>
            <a:pPr lvl="1"/>
            <a:r>
              <a:rPr lang="es-ES" dirty="0" smtClean="0"/>
              <a:t>El esfuerzo dedicado al estudio.</a:t>
            </a:r>
          </a:p>
          <a:p>
            <a:pPr lvl="1"/>
            <a:r>
              <a:rPr lang="es-ES" dirty="0" smtClean="0"/>
              <a:t>La preparación y realización de exámenes</a:t>
            </a:r>
          </a:p>
          <a:p>
            <a:r>
              <a:rPr lang="es-ES" dirty="0" smtClean="0"/>
              <a:t>Las horas de clase presenciales supondrán entre el 30% y 40% del trabajo total de alumno</a:t>
            </a:r>
          </a:p>
          <a:p>
            <a:r>
              <a:rPr lang="es-ES" dirty="0" smtClean="0"/>
              <a:t>1 Crédito ECTS contendrá entre 7,5 y 12 horas presenciales.</a:t>
            </a:r>
          </a:p>
          <a:p>
            <a:r>
              <a:rPr lang="es-ES" dirty="0" smtClean="0"/>
              <a:t>Adoptaremos el criterio de 25 horas de trabajo y 40% de </a:t>
            </a:r>
            <a:r>
              <a:rPr lang="es-ES" dirty="0" err="1" smtClean="0"/>
              <a:t>presencialidad</a:t>
            </a:r>
            <a:r>
              <a:rPr lang="es-ES" dirty="0" smtClean="0"/>
              <a:t>. (10 horas)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FAB7B-DAAD-4D9D-9531-99F713DBE0AD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Gráfico de Variación Global</a:t>
            </a:r>
            <a:br>
              <a:rPr lang="es-ES" b="1" smtClean="0"/>
            </a:br>
            <a:r>
              <a:rPr lang="es-ES" sz="2400" b="1" smtClean="0"/>
              <a:t>Compensación Invest., Cargos y Complement.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F0F2A-8F23-40C2-B81E-73D937818855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0" y="1898650"/>
          <a:ext cx="8786842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Gráfico de Variación Global</a:t>
            </a:r>
            <a:br>
              <a:rPr lang="es-ES" b="1" smtClean="0"/>
            </a:br>
            <a:r>
              <a:rPr lang="es-ES" sz="2400" b="1" smtClean="0"/>
              <a:t>Compensación Cargos y Complementarias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BF8E5-F0CE-44BD-9B17-9B3A67DB8199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4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Gráfico de Variación Global</a:t>
            </a:r>
            <a:br>
              <a:rPr lang="es-ES" b="1" smtClean="0"/>
            </a:br>
            <a:r>
              <a:rPr lang="es-ES" sz="2400" b="1" smtClean="0"/>
              <a:t>Compensación sólo Cargos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9628C-E1CC-481C-A5CA-CBFBA006BA8F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ph idx="1"/>
          </p:nvPr>
        </p:nvGraphicFramePr>
        <p:xfrm>
          <a:off x="0" y="1898650"/>
          <a:ext cx="8786842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493C9-A3D9-4DE5-A9D5-9E0279501709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  <p:pic>
        <p:nvPicPr>
          <p:cNvPr id="60420" name="5 Marcador de contenido" descr="8_conclusi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ANÁLISIS DE DATOS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773238"/>
          <a:ext cx="9324528" cy="37444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91555"/>
                <a:gridCol w="4432973"/>
              </a:tblGrid>
              <a:tr h="35957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CAMPOS</a:t>
                      </a:r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DE CONOCIMIENTO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9571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Biología Celular y Molecular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Ciencias de la Naturaleza (</a:t>
                      </a:r>
                      <a:r>
                        <a:rPr lang="es-ES" sz="1700" b="1" dirty="0" err="1" smtClean="0">
                          <a:solidFill>
                            <a:srgbClr val="005176"/>
                          </a:solidFill>
                        </a:rPr>
                        <a:t>Exp</a:t>
                      </a:r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)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59571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Ciencias de la Naturaleza</a:t>
                      </a:r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(Vida)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Ciencias del Comportamiento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418387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Ciencias Económicas y</a:t>
                      </a:r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</a:t>
                      </a:r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Empresariales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Ciencias Jurídicas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62925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Ciencias Médicas y de la Salud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Ciencias Sociales, Políticas, de la</a:t>
                      </a:r>
                    </a:p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Comunicación y de la Educación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62925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Filosofía, Filología, Lingüística y</a:t>
                      </a:r>
                    </a:p>
                    <a:p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        </a:t>
                      </a:r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Literatura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Geografía, Historia y Arte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59571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Matemáticas y Física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Química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629250"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Tecnologías de la Información y las </a:t>
                      </a:r>
                    </a:p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    Comunicaciones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1" dirty="0" smtClean="0">
                          <a:solidFill>
                            <a:srgbClr val="005176"/>
                          </a:solidFill>
                        </a:rPr>
                        <a:t>     Tecnologías</a:t>
                      </a:r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de la Producción, </a:t>
                      </a:r>
                    </a:p>
                    <a:p>
                      <a:r>
                        <a:rPr lang="es-ES" sz="1700" b="1" baseline="0" dirty="0" smtClean="0">
                          <a:solidFill>
                            <a:srgbClr val="005176"/>
                          </a:solidFill>
                        </a:rPr>
                        <a:t>     Construcción y Trasporte</a:t>
                      </a:r>
                      <a:endParaRPr lang="es-ES" sz="1700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0271F-031D-4A59-920C-D68146BC87AB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  <p:pic>
        <p:nvPicPr>
          <p:cNvPr id="61463" name="5 Imagen" descr="pelota-olga-ma-roj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05038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4" name="6 Imagen" descr="pelota-olga-ma-roj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7 Imagen" descr="pelota-olga-ma-roj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6" name="8 Imagen" descr="pelota-olga-ma-roj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7" name="9 Imagen" descr="pelota-olga-ma-roja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8" name="10 Imagen" descr="pelota-olga-ma-roj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8152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9" name="11 Imagen" descr="pelota-olga-ma-roja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941888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0" name="12 Imagen" descr="pelota-olga-ma-roj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05038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1" name="13 Imagen" descr="pelota-olga-ma-roja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2" name="14 Imagen" descr="pelota-olga-ma-roja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52738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3" name="15 Imagen" descr="pelota-olga-ma-roja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5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4" name="16 Imagen" descr="pelota-olga-ma-roja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93382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5" name="17 Imagen" descr="pelota-olga-ma-roja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58152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6" name="18 Imagen" descr="pelota-olga-ma-roja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01332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lecha derecha">
            <a:hlinkClick r:id="rId17" action="ppaction://hlinksldjump"/>
          </p:cNvPr>
          <p:cNvSpPr/>
          <p:nvPr/>
        </p:nvSpPr>
        <p:spPr>
          <a:xfrm>
            <a:off x="7812088" y="5661025"/>
            <a:ext cx="977900" cy="484188"/>
          </a:xfrm>
          <a:prstGeom prst="rightArrow">
            <a:avLst/>
          </a:prstGeom>
          <a:solidFill>
            <a:srgbClr val="005176"/>
          </a:solidFill>
          <a:ln>
            <a:solidFill>
              <a:srgbClr val="005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Biología Celular y Molecular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04F4A-1767-41EE-BD69-EFCC15454D40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352928" cy="4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636838"/>
            <a:ext cx="18208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525" y="10525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25,20%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25,20%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47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Biología Celular y Molecular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0F865-C03F-4764-9016-D609D9D25F2C}" type="slidenum">
              <a:rPr lang="es-ES" smtClean="0"/>
              <a:pPr>
                <a:defRPr/>
              </a:pPr>
              <a:t>69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24525" y="908050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25,20%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48,49%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494" name="6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14282" y="2285992"/>
            <a:ext cx="1714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rgbClr val="005176"/>
                </a:solidFill>
              </a:rPr>
              <a:t>Efectivos:</a:t>
            </a:r>
            <a:r>
              <a:rPr lang="es-ES" sz="2000" b="1" dirty="0" smtClean="0">
                <a:solidFill>
                  <a:srgbClr val="FF0000"/>
                </a:solidFill>
              </a:rPr>
              <a:t>18</a:t>
            </a:r>
          </a:p>
          <a:p>
            <a:pPr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5</a:t>
            </a:r>
            <a:r>
              <a:rPr lang="es-ES" sz="2000" dirty="0" smtClean="0">
                <a:solidFill>
                  <a:srgbClr val="005176"/>
                </a:solidFill>
              </a:rPr>
              <a:t> CU</a:t>
            </a:r>
          </a:p>
          <a:p>
            <a:pPr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9</a:t>
            </a:r>
            <a:r>
              <a:rPr lang="es-ES" sz="2000" dirty="0" smtClean="0">
                <a:solidFill>
                  <a:srgbClr val="005176"/>
                </a:solidFill>
              </a:rPr>
              <a:t> TU</a:t>
            </a:r>
          </a:p>
          <a:p>
            <a:pPr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3</a:t>
            </a:r>
            <a:r>
              <a:rPr lang="es-ES" sz="2000" dirty="0" smtClean="0">
                <a:solidFill>
                  <a:srgbClr val="005176"/>
                </a:solidFill>
              </a:rPr>
              <a:t> P03</a:t>
            </a:r>
          </a:p>
          <a:p>
            <a:pPr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1</a:t>
            </a:r>
            <a:r>
              <a:rPr lang="es-ES" sz="2000" dirty="0" smtClean="0">
                <a:solidFill>
                  <a:srgbClr val="005176"/>
                </a:solidFill>
              </a:rPr>
              <a:t> AYD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147" name="4 Marcador de contenido" descr="2_situación_inic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Biología Celular y Molecular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6ECA7F-C3B6-4F01-B492-30F67E49C5F5}" type="slidenum">
              <a:rPr lang="es-ES" smtClean="0"/>
              <a:pPr>
                <a:defRPr/>
              </a:pPr>
              <a:t>70</a:t>
            </a:fld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568952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8208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525" y="908050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25,20%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54,65%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451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(Exp.)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985BC-7ED0-4EC3-B306-ACCD93BE2570}" type="slidenum">
              <a:rPr lang="es-ES" smtClean="0"/>
              <a:pPr>
                <a:defRPr/>
              </a:pPr>
              <a:t>71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572560" cy="43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43,15%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50,82%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54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(Exp.)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2733-3C55-4EB3-8252-EBAF4AE1A73F}" type="slidenum">
              <a:rPr lang="es-ES" smtClean="0"/>
              <a:pPr>
                <a:defRPr/>
              </a:pPr>
              <a:t>72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572560" cy="44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43,15%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57,53%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6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(Exp.)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027E5-28C3-4337-9416-884E633520FF}" type="slidenum">
              <a:rPr lang="es-ES" smtClean="0"/>
              <a:pPr>
                <a:defRPr/>
              </a:pPr>
              <a:t>73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86874" cy="43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43,15%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62,85%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759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(Vida 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F37A8-6542-46CF-8188-37BC6FEB0DCD}" type="slidenum">
              <a:rPr lang="es-ES" smtClean="0"/>
              <a:pPr>
                <a:defRPr/>
              </a:pPr>
              <a:t>74</a:t>
            </a:fld>
            <a:endParaRPr lang="es-ES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44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4282" y="2349500"/>
            <a:ext cx="171451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28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45,26%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52,51%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(Vida )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AE9C3-7B81-44C3-BF00-4C9118C75645}" type="slidenum">
              <a:rPr lang="es-ES" smtClean="0"/>
              <a:pPr>
                <a:defRPr/>
              </a:pPr>
              <a:t>75</a:t>
            </a:fld>
            <a:endParaRPr lang="es-ES"/>
          </a:p>
        </p:txBody>
      </p:sp>
      <p:graphicFrame>
        <p:nvGraphicFramePr>
          <p:cNvPr id="7" name="2 Gráfico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643998" cy="45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388" y="2349500"/>
            <a:ext cx="174940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28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45,26%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60,05%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63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 la Naturaleza (Vida )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29DAD-93D2-4AED-B678-46640B95902C}" type="slidenum">
              <a:rPr lang="es-ES" smtClean="0"/>
              <a:pPr>
                <a:defRPr/>
              </a:pPr>
              <a:t>76</a:t>
            </a:fld>
            <a:endParaRPr lang="es-ES"/>
          </a:p>
        </p:txBody>
      </p:sp>
      <p:graphicFrame>
        <p:nvGraphicFramePr>
          <p:cNvPr id="7" name="3 Gráfico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786874" cy="44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388" y="2349500"/>
            <a:ext cx="174940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28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525" y="404813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45,26%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64,89%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6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del Comportamiento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5B870-28EC-4585-A00F-B7ED002A3B67}" type="slidenum">
              <a:rPr lang="es-ES" smtClean="0"/>
              <a:pPr>
                <a:defRPr/>
              </a:pPr>
              <a:t>77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2" cy="43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61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39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5963" y="908050"/>
            <a:ext cx="3348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-45,80%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-30,07%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68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del Comportamiento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4106F4-E84F-4B67-9B4D-9B7D9ED71934}" type="slidenum">
              <a:rPr lang="es-ES" smtClean="0"/>
              <a:pPr>
                <a:defRPr/>
              </a:pPr>
              <a:t>78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4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61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39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5963" y="908050"/>
            <a:ext cx="3348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-45,80%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-9,03%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Déficit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71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del Comportamiento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5A09A-B779-4AD9-8DD8-BEF20D32BBF1}" type="slidenum">
              <a:rPr lang="es-ES" smtClean="0"/>
              <a:pPr>
                <a:defRPr/>
              </a:pPr>
              <a:t>79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43998" cy="43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2349500"/>
            <a:ext cx="174940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61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39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8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5963" y="908050"/>
            <a:ext cx="3348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-45,80%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15,70%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73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SITUACION DE PARTIDA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800" smtClean="0"/>
              <a:t>Análisis  y toma de datos Marzo 2012</a:t>
            </a:r>
          </a:p>
          <a:p>
            <a:pPr lvl="1">
              <a:lnSpc>
                <a:spcPct val="150000"/>
              </a:lnSpc>
            </a:pPr>
            <a:r>
              <a:rPr lang="es-ES" smtClean="0"/>
              <a:t>Universitas XXI – RRHH (Hominis)</a:t>
            </a:r>
          </a:p>
          <a:p>
            <a:pPr>
              <a:lnSpc>
                <a:spcPct val="150000"/>
              </a:lnSpc>
            </a:pPr>
            <a:r>
              <a:rPr lang="es-ES" sz="2800" smtClean="0"/>
              <a:t>Distribución de efectivos </a:t>
            </a:r>
          </a:p>
          <a:p>
            <a:pPr lvl="1">
              <a:lnSpc>
                <a:spcPct val="150000"/>
              </a:lnSpc>
            </a:pPr>
            <a:r>
              <a:rPr lang="es-ES" smtClean="0">
                <a:hlinkClick r:id="rId2" action="ppaction://hlinksldjump"/>
              </a:rPr>
              <a:t>Cuerpos Docentes Universitarios CDU</a:t>
            </a:r>
            <a:endParaRPr lang="es-ES" smtClean="0"/>
          </a:p>
          <a:p>
            <a:pPr lvl="1">
              <a:lnSpc>
                <a:spcPct val="150000"/>
              </a:lnSpc>
            </a:pPr>
            <a:r>
              <a:rPr lang="es-ES" smtClean="0">
                <a:hlinkClick r:id="rId3" action="ppaction://hlinksldjump"/>
              </a:rPr>
              <a:t>Contratados Laborales LOU</a:t>
            </a:r>
            <a:endParaRPr lang="es-ES" smtClean="0"/>
          </a:p>
          <a:p>
            <a:pPr lvl="1">
              <a:lnSpc>
                <a:spcPct val="150000"/>
              </a:lnSpc>
            </a:pPr>
            <a:r>
              <a:rPr lang="es-ES" smtClean="0">
                <a:hlinkClick r:id="rId4" action="ppaction://hlinksldjump"/>
              </a:rPr>
              <a:t>Contratados Administrativos LRU</a:t>
            </a:r>
            <a:endParaRPr lang="es-ES" smtClean="0"/>
          </a:p>
          <a:p>
            <a:pPr lvl="1">
              <a:lnSpc>
                <a:spcPct val="150000"/>
              </a:lnSpc>
            </a:pPr>
            <a:r>
              <a:rPr lang="es-ES" smtClean="0">
                <a:hlinkClick r:id="rId5" action="ppaction://hlinksldjump"/>
              </a:rPr>
              <a:t>Gráfico de distribución de efectivos</a:t>
            </a:r>
            <a:endParaRPr lang="es-ES" smtClean="0"/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1EACE-EE61-4B4C-A265-C011096D10C7}" type="slidenum">
              <a:rPr lang="es-ES" smtClean="0">
                <a:latin typeface="ZapfHumnst Dm BT"/>
              </a:rPr>
              <a:pPr>
                <a:defRPr/>
              </a:pPr>
              <a:t>8</a:t>
            </a:fld>
            <a:endParaRPr lang="es-ES" smtClean="0">
              <a:latin typeface="ZapfHumnst Dm B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Económicas y Empresariales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AEFB7-BEEC-4161-8601-62B4C6088E43}" type="slidenum">
              <a:rPr lang="es-ES" smtClean="0"/>
              <a:pPr>
                <a:defRPr/>
              </a:pPr>
              <a:t>80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15436" cy="45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484313"/>
            <a:ext cx="1657350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3480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-10,57%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 1,57%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475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Económicas y Empresariales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45ABB-969D-4797-8C3B-4628B87B226D}" type="slidenum">
              <a:rPr lang="es-ES" smtClean="0"/>
              <a:pPr>
                <a:defRPr/>
              </a:pPr>
              <a:t>81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72560" cy="45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484313"/>
            <a:ext cx="1657350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3480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-10,57%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 7,17%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578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Económicas y Empresariales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88388-BF22-44E9-AB79-B21887CD9FF2}" type="slidenum">
              <a:rPr lang="es-ES" smtClean="0"/>
              <a:pPr>
                <a:defRPr/>
              </a:pPr>
              <a:t>82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72560" cy="45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484313"/>
            <a:ext cx="1657350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AY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3480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-10,57%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24,93%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680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Jurídicas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37BFF-1A2F-48D8-B449-1FF74ACA5412}" type="slidenum">
              <a:rPr lang="es-ES" smtClean="0"/>
              <a:pPr>
                <a:defRPr/>
              </a:pPr>
              <a:t>83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12968" cy="453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9388" y="1628775"/>
            <a:ext cx="165576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70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5600" y="765175"/>
            <a:ext cx="33480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-1,78%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 8,30%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7831" name="8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Jurídicas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9D734-5302-4837-AABE-5E238C042DD6}" type="slidenum">
              <a:rPr lang="es-ES" smtClean="0"/>
              <a:pPr>
                <a:defRPr/>
              </a:pPr>
              <a:t>84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453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628775"/>
            <a:ext cx="165576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70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92725" y="765175"/>
            <a:ext cx="34909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-1,78%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 13,89%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885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Jurídicas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97624-8AEB-44B0-A239-B64DF245FB14}" type="slidenum">
              <a:rPr lang="es-ES" smtClean="0"/>
              <a:pPr>
                <a:defRPr/>
              </a:pPr>
              <a:t>85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453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628775"/>
            <a:ext cx="165576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70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92725" y="765175"/>
            <a:ext cx="34909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-1,78% </a:t>
            </a:r>
            <a:r>
              <a:rPr lang="es-ES" sz="20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Déficit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 23,50%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Médicas y de la Salud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2F1B69-7A4E-4F1F-AF5C-18ABEA369B14}" type="slidenum">
              <a:rPr lang="es-ES" smtClean="0"/>
              <a:pPr>
                <a:defRPr/>
              </a:pPr>
              <a:t>86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628775"/>
            <a:ext cx="1655762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59</a:t>
            </a:r>
            <a:endParaRPr lang="es-ES" sz="14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CCSS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51500" y="333375"/>
            <a:ext cx="34925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1,81%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2,70%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090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Médicas y de la Salud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A9919-2EDA-4DAE-A161-38963E778A92}" type="slidenum">
              <a:rPr lang="es-ES" smtClean="0"/>
              <a:pPr>
                <a:defRPr/>
              </a:pPr>
              <a:t>87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628775"/>
            <a:ext cx="1655762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59</a:t>
            </a:r>
            <a:endParaRPr lang="es-ES" sz="14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CCSS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51500" y="333375"/>
            <a:ext cx="34925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1,81%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5,73%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2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Médicas y de la Salud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E5E1D-4225-41FF-A19F-BA5C1D8C08F0}" type="slidenum">
              <a:rPr lang="es-ES" smtClean="0"/>
              <a:pPr>
                <a:defRPr/>
              </a:pPr>
              <a:t>88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628775"/>
            <a:ext cx="1655762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59</a:t>
            </a:r>
            <a:endParaRPr lang="es-ES" sz="14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CCSS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CCSS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5639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1,81%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19,33%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95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Sociales, Políticas, de la Comunicación y de la Educación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A448C-6F72-4DF6-9F9F-6611D1EBABCD}" type="slidenum">
              <a:rPr lang="es-ES" smtClean="0"/>
              <a:pPr>
                <a:defRPr/>
              </a:pPr>
              <a:t>89</a:t>
            </a:fld>
            <a:endParaRPr lang="es-ES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179512" y="1898650"/>
          <a:ext cx="8784976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107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TUI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5,20%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11,75%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397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>
                <a:hlinkClick r:id="rId2" action="ppaction://hlinksldjump"/>
              </a:rPr>
              <a:t>Distribución de Efectivos </a:t>
            </a:r>
            <a:r>
              <a:rPr lang="es-ES" b="1" smtClean="0"/>
              <a:t/>
            </a:r>
            <a:br>
              <a:rPr lang="es-ES" b="1" smtClean="0"/>
            </a:br>
            <a:r>
              <a:rPr lang="es-ES" sz="2400" b="1" smtClean="0"/>
              <a:t>Cuerpos Docentes Universitarios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714375" y="2071688"/>
          <a:ext cx="7772400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86530"/>
                <a:gridCol w="138587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Cuerpos Docentes Universitarios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Catedráticos de Universidad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81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Profesores Titulares de</a:t>
                      </a:r>
                      <a:r>
                        <a:rPr lang="es-ES" baseline="0" dirty="0" smtClean="0">
                          <a:solidFill>
                            <a:srgbClr val="005176"/>
                          </a:solidFill>
                        </a:rPr>
                        <a:t> Universidad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389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Catedráticos de Escuela Universitaria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3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Profesores titulares de Escuela Universitaria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47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Profesores Titulares</a:t>
                      </a:r>
                      <a:r>
                        <a:rPr lang="es-ES" baseline="0" dirty="0" smtClean="0">
                          <a:solidFill>
                            <a:srgbClr val="005176"/>
                          </a:solidFill>
                        </a:rPr>
                        <a:t> de Universidad Interinos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>
                          <a:solidFill>
                            <a:srgbClr val="005176"/>
                          </a:solidFill>
                        </a:rPr>
                        <a:t>1</a:t>
                      </a:r>
                      <a:endParaRPr lang="es-ES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rgbClr val="005176"/>
                          </a:solidFill>
                        </a:rPr>
                        <a:t>TOTAL</a:t>
                      </a:r>
                      <a:endParaRPr lang="es-ES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rgbClr val="005176"/>
                          </a:solidFill>
                        </a:rPr>
                        <a:t>521</a:t>
                      </a:r>
                      <a:endParaRPr lang="es-ES" b="1" dirty="0">
                        <a:solidFill>
                          <a:srgbClr val="00517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090FE-5B99-4B13-BFBA-40301BBFD40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D3D85-61C5-4F49-B8F6-FDBDB04B705A}" type="slidenum">
              <a:rPr lang="es-ES" smtClean="0"/>
              <a:pPr>
                <a:defRPr/>
              </a:pPr>
              <a:t>90</a:t>
            </a:fld>
            <a:endParaRPr lang="es-ES"/>
          </a:p>
        </p:txBody>
      </p:sp>
      <p:sp>
        <p:nvSpPr>
          <p:cNvPr id="8499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Sociales, Políticas, de la Comunicación y de la Educación </a:t>
            </a:r>
          </a:p>
        </p:txBody>
      </p:sp>
      <p:graphicFrame>
        <p:nvGraphicFramePr>
          <p:cNvPr id="7" name="2 Gráfico"/>
          <p:cNvGraphicFramePr>
            <a:graphicFrameLocks noGrp="1"/>
          </p:cNvGraphicFramePr>
          <p:nvPr>
            <p:ph idx="1"/>
          </p:nvPr>
        </p:nvGraphicFramePr>
        <p:xfrm>
          <a:off x="179512" y="1898650"/>
          <a:ext cx="8712968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107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TUI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5,20%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16,22%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499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C34E-DD13-4ED8-9B4D-C3DAAAD13407}" type="slidenum">
              <a:rPr lang="es-ES" smtClean="0"/>
              <a:pPr>
                <a:defRPr/>
              </a:pPr>
              <a:t>91</a:t>
            </a:fld>
            <a:endParaRPr lang="es-ES"/>
          </a:p>
        </p:txBody>
      </p:sp>
      <p:sp>
        <p:nvSpPr>
          <p:cNvPr id="8601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Ciencias Sociales, Políticas, de la Comunicación y de la Educación </a:t>
            </a:r>
          </a:p>
        </p:txBody>
      </p:sp>
      <p:graphicFrame>
        <p:nvGraphicFramePr>
          <p:cNvPr id="7" name="3 Gráfico"/>
          <p:cNvGraphicFramePr>
            <a:graphicFrameLocks noGrp="1"/>
          </p:cNvGraphicFramePr>
          <p:nvPr>
            <p:ph idx="1"/>
          </p:nvPr>
        </p:nvGraphicFramePr>
        <p:xfrm>
          <a:off x="179512" y="1898650"/>
          <a:ext cx="8712968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0825" y="1700213"/>
            <a:ext cx="1657350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107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TU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TUI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COL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P05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P06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P04</a:t>
            </a:r>
          </a:p>
          <a:p>
            <a:pPr>
              <a:defRPr/>
            </a:pPr>
            <a:r>
              <a:rPr lang="es-ES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4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LRU P03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80063" y="260350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5,20%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30,09%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602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Filosofía, Filología, Lingüística y Literatura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733D1-879F-4114-8240-82874D0559BC}" type="slidenum">
              <a:rPr lang="es-ES" smtClean="0"/>
              <a:pPr>
                <a:defRPr/>
              </a:pPr>
              <a:t>92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5639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7,10%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17,26%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704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Filosofía, Filología, Lingüística y Literatura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1D1546-C89D-4867-A5CF-8FC941D4C05D}" type="slidenum">
              <a:rPr lang="es-ES" smtClean="0"/>
              <a:pPr>
                <a:defRPr/>
              </a:pPr>
              <a:t>93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12968" cy="4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5639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7,10%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19,13%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807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Filosofía, Filología, Lingüística y Literatura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16ADEB-5091-4977-97C0-CFDD8F558C0D}" type="slidenum">
              <a:rPr lang="es-ES" smtClean="0"/>
              <a:pPr>
                <a:defRPr/>
              </a:pPr>
              <a:t>94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COL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AYD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TC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063" y="333375"/>
            <a:ext cx="35639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7,10%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32,85%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909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Geografía, Historia y Arte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73013-31D5-4D58-B91E-3ADC53900A0C}" type="slidenum">
              <a:rPr lang="es-ES" smtClean="0"/>
              <a:pPr>
                <a:defRPr/>
              </a:pPr>
              <a:t>95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163" y="765175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1,68%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11,58%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0119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Geografía, Historia y Arte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6279B-7D18-491B-8C97-BD629F535E84}" type="slidenum">
              <a:rPr lang="es-ES" smtClean="0"/>
              <a:pPr>
                <a:defRPr/>
              </a:pPr>
              <a:t>96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568952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163" y="765175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1,68%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19,72%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1143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Geografía, Historia y Arte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56113-366D-4FBB-AB7E-CAE89B17F928}" type="slidenum">
              <a:rPr lang="es-ES" smtClean="0"/>
              <a:pPr>
                <a:defRPr/>
              </a:pPr>
              <a:t>97</a:t>
            </a:fld>
            <a:endParaRPr lang="es-ES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12968" cy="433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825" y="1700213"/>
            <a:ext cx="16573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33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CEU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P04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P02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 LRU P02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64163" y="765175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1,68%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29,76%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67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Matemáticas y Física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8C732-37BD-4F87-AE5F-A4DC01FFEA9B}" type="slidenum">
              <a:rPr lang="es-ES" smtClean="0"/>
              <a:pPr>
                <a:defRPr/>
              </a:pPr>
              <a:t>98</a:t>
            </a:fld>
            <a:endParaRPr lang="es-ES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28,92%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3191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smtClean="0"/>
              <a:t>Matemáticas y Física 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B5CA3-8A3C-4F9B-A352-D5C1AD1E3EB7}" type="slidenum">
              <a:rPr lang="es-ES" smtClean="0"/>
              <a:pPr>
                <a:defRPr/>
              </a:pPr>
              <a:t>99</a:t>
            </a:fld>
            <a:endParaRPr lang="es-ES"/>
          </a:p>
        </p:txBody>
      </p:sp>
      <p:graphicFrame>
        <p:nvGraphicFramePr>
          <p:cNvPr id="5" name="2 Gráfico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44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388" y="1773238"/>
            <a:ext cx="16573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Efectivos:</a:t>
            </a:r>
            <a:r>
              <a:rPr lang="es-E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36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TU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PTEU</a:t>
            </a:r>
          </a:p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s-ES" sz="1600" dirty="0">
                <a:solidFill>
                  <a:srgbClr val="005176"/>
                </a:solidFill>
                <a:latin typeface="+mj-lt"/>
                <a:ea typeface="+mj-ea"/>
                <a:cs typeface="+mj-cs"/>
              </a:rPr>
              <a:t>CD</a:t>
            </a:r>
          </a:p>
          <a:p>
            <a:pPr>
              <a:defRPr/>
            </a:pPr>
            <a:endParaRPr lang="es-ES" sz="18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1800" dirty="0">
              <a:latin typeface="ZapfHumnst Dm BT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263" y="836613"/>
            <a:ext cx="3563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23,10%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</a:p>
          <a:p>
            <a:pPr>
              <a:defRPr/>
            </a:pPr>
            <a:r>
              <a:rPr lang="es-ES" sz="2000" b="1" dirty="0">
                <a:solidFill>
                  <a:schemeClr val="accent2"/>
                </a:solidFill>
                <a:latin typeface="ZapfHumnst Dm BT" pitchFamily="34" charset="0"/>
                <a:cs typeface="Arial" charset="0"/>
              </a:rPr>
              <a:t>  38,65%</a:t>
            </a:r>
            <a:r>
              <a:rPr lang="es-ES" sz="2000" b="1" dirty="0">
                <a:solidFill>
                  <a:schemeClr val="accent1"/>
                </a:solidFill>
                <a:latin typeface="ZapfHumnst Dm BT" pitchFamily="34" charset="0"/>
                <a:cs typeface="Arial" charset="0"/>
              </a:rPr>
              <a:t> </a:t>
            </a:r>
            <a:r>
              <a:rPr lang="es-ES" sz="2000" dirty="0">
                <a:solidFill>
                  <a:srgbClr val="005176"/>
                </a:solidFill>
                <a:latin typeface="ZapfHumnst Dm BT" pitchFamily="34" charset="0"/>
                <a:cs typeface="Arial" charset="0"/>
              </a:rPr>
              <a:t>Exceso Capacidad</a:t>
            </a:r>
            <a:endParaRPr lang="es-ES" sz="2000" dirty="0">
              <a:solidFill>
                <a:srgbClr val="0051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4215" name="7 Imagen" descr="pelota-olga-ma-roj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7156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5176"/>
      </a:hlink>
      <a:folHlink>
        <a:srgbClr val="005176"/>
      </a:folHlink>
    </a:clrScheme>
    <a:fontScheme name="Diseño predeterminado">
      <a:majorFont>
        <a:latin typeface="ZapfHumnst Dm BT"/>
        <a:ea typeface=""/>
        <a:cs typeface=""/>
      </a:majorFont>
      <a:minorFont>
        <a:latin typeface="ZapfHumns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5176"/>
    </a:hlink>
    <a:folHlink>
      <a:srgbClr val="005176"/>
    </a:folHlink>
  </a:clrScheme>
  <a:fontScheme name="Diseño predeterminado">
    <a:majorFont>
      <a:latin typeface="ZapfHumnst Dm BT"/>
      <a:ea typeface=""/>
      <a:cs typeface=""/>
    </a:majorFont>
    <a:minorFont>
      <a:latin typeface="ZapfHumnst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4041</Words>
  <Application>Microsoft Office PowerPoint</Application>
  <PresentationFormat>Presentación en pantalla (4:3)</PresentationFormat>
  <Paragraphs>1146</Paragraphs>
  <Slides>116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116</vt:i4>
      </vt:variant>
    </vt:vector>
  </HeadingPairs>
  <TitlesOfParts>
    <vt:vector size="117" baseType="lpstr">
      <vt:lpstr>Diseño predeterminado</vt:lpstr>
      <vt:lpstr>Diapositiva 1</vt:lpstr>
      <vt:lpstr>FUNDAMENTO JURÍDICO</vt:lpstr>
      <vt:lpstr>FUNDAMENTO JURÍDICO</vt:lpstr>
      <vt:lpstr>ESTRUCTURA DE LA PRESENTACION</vt:lpstr>
      <vt:lpstr>Diapositiva 5</vt:lpstr>
      <vt:lpstr>OBJETIVO DEL PROYECTO</vt:lpstr>
      <vt:lpstr>Diapositiva 7</vt:lpstr>
      <vt:lpstr>SITUACION DE PARTIDA</vt:lpstr>
      <vt:lpstr>Distribución de Efectivos  Cuerpos Docentes Universitarios</vt:lpstr>
      <vt:lpstr>Distribución de Efectivos Contratados Laborales</vt:lpstr>
      <vt:lpstr>Distribución de Efectivos Profesores Asociados Laborales</vt:lpstr>
      <vt:lpstr>Distribución de Efectivos  Contratados Administrativos</vt:lpstr>
      <vt:lpstr>Distribución de Efectivos Profesores Asociados Administrativos </vt:lpstr>
      <vt:lpstr>Gráfico Efectivos Situación Inicial</vt:lpstr>
      <vt:lpstr>Diapositiva 15</vt:lpstr>
      <vt:lpstr>PROPUESTA INICIAL DE RPT</vt:lpstr>
      <vt:lpstr>PROPUESTA INICIAL DE RPT</vt:lpstr>
      <vt:lpstr>PROPUESTA INICIAL DE RPT Total de Plazas en RPT</vt:lpstr>
      <vt:lpstr>PROPUESTA INICIAL DE RPT Total de Plazas en Plantilla</vt:lpstr>
      <vt:lpstr>PROPUESTA INICIAL DE RPT Total de Plazas Nuevas Vacantes</vt:lpstr>
      <vt:lpstr>PROPUESTA INICIAL DE RPT Justificación</vt:lpstr>
      <vt:lpstr>PROPUESTA INICIAL DE RPT  Justificación</vt:lpstr>
      <vt:lpstr>PROPUESTA INICIAL DE RPT</vt:lpstr>
      <vt:lpstr>Diapositiva 24</vt:lpstr>
      <vt:lpstr>Diapositiva 25</vt:lpstr>
      <vt:lpstr>PROPUESTA INICIAL DE RPT Adaptaciones</vt:lpstr>
      <vt:lpstr>PROPUESTA INICIAL DE RPT Adaptaciones</vt:lpstr>
      <vt:lpstr>PROPUESTA INICIAL DE RPT Adaptaciones</vt:lpstr>
      <vt:lpstr>PROPUESTA INICIAL DE RPT Integraciones</vt:lpstr>
      <vt:lpstr>PROPUESTA INICIAL DE RPT Integraciones</vt:lpstr>
      <vt:lpstr>PROPUESTA INICIAL DE RPT Promociones</vt:lpstr>
      <vt:lpstr>PROPUESTA INICIAL DE RPT Promociones</vt:lpstr>
      <vt:lpstr>PROPUESTA INICIAL DE RPT Promociones</vt:lpstr>
      <vt:lpstr>PROPUESTA INICIAL DE RPT Promociones</vt:lpstr>
      <vt:lpstr>PROPUESTA INICIAL DE RPT Reservas de Puesto de Trabajo</vt:lpstr>
      <vt:lpstr>Diapositiva 36</vt:lpstr>
      <vt:lpstr>Flexibilización de la Plantilla de Profesorado</vt:lpstr>
      <vt:lpstr>Potencial Docente</vt:lpstr>
      <vt:lpstr>Capacidad Docente</vt:lpstr>
      <vt:lpstr>Oferta Docente</vt:lpstr>
      <vt:lpstr>Adecuación Plantilla - Oferta</vt:lpstr>
      <vt:lpstr>Diapositiva 42</vt:lpstr>
      <vt:lpstr>Capacidad/Oferta/Diferencias Global</vt:lpstr>
      <vt:lpstr>Flexibilización de la Plantilla de Profesorado</vt:lpstr>
      <vt:lpstr>Flexibilización de la Plantilla de Profesorado</vt:lpstr>
      <vt:lpstr>Flexibilización de la Plantilla de Profesorado</vt:lpstr>
      <vt:lpstr>Flexibilización de la Plantilla de Profesorado</vt:lpstr>
      <vt:lpstr>Diapositiva 48</vt:lpstr>
      <vt:lpstr>Propuesta Final de RPT Ámbitos y Campos de conocimiento</vt:lpstr>
      <vt:lpstr>Diapositiva 50</vt:lpstr>
      <vt:lpstr>Diapositiva 51</vt:lpstr>
      <vt:lpstr>Potencial, Capacidad, Oferta</vt:lpstr>
      <vt:lpstr>Diapositiva 53</vt:lpstr>
      <vt:lpstr>Propuesta Final de RPT Ámbitos y Campos de conocimiento</vt:lpstr>
      <vt:lpstr>Propuesta Final de RPT Ámbitos y Campos de conocimiento</vt:lpstr>
      <vt:lpstr>Diapositiva 56</vt:lpstr>
      <vt:lpstr>Valoración Económica</vt:lpstr>
      <vt:lpstr>Valoración Económica</vt:lpstr>
      <vt:lpstr>Diapositiva 59</vt:lpstr>
      <vt:lpstr>Real Decreto 14/2012, de 20 de Abril</vt:lpstr>
      <vt:lpstr>Real Decreto 14/2012, de 20 de Abril Régimen de dedicación del profesorado.</vt:lpstr>
      <vt:lpstr>Créditos ECTS</vt:lpstr>
      <vt:lpstr>Gráfico de Variación Global Compensación Invest., Cargos y Complement.</vt:lpstr>
      <vt:lpstr>Gráfico de Variación Global Compensación Cargos y Complementarias</vt:lpstr>
      <vt:lpstr>Gráfico de Variación Global Compensación sólo Cargos</vt:lpstr>
      <vt:lpstr>Diapositiva 66</vt:lpstr>
      <vt:lpstr>ANÁLISIS DE DATOS</vt:lpstr>
      <vt:lpstr>Biología Celular y Molecular</vt:lpstr>
      <vt:lpstr>Biología Celular y Molecular</vt:lpstr>
      <vt:lpstr>Biología Celular y Molecular</vt:lpstr>
      <vt:lpstr>Ciencias de la Naturaleza (Exp.)</vt:lpstr>
      <vt:lpstr>Ciencias de la Naturaleza (Exp.)</vt:lpstr>
      <vt:lpstr>Ciencias de la Naturaleza (Exp.)</vt:lpstr>
      <vt:lpstr>Ciencias de la Naturaleza (Vida )</vt:lpstr>
      <vt:lpstr>Ciencias de la Naturaleza (Vida )</vt:lpstr>
      <vt:lpstr>Ciencias de la Naturaleza (Vida )</vt:lpstr>
      <vt:lpstr>Ciencias del Comportamiento </vt:lpstr>
      <vt:lpstr>Ciencias del Comportamiento </vt:lpstr>
      <vt:lpstr>Ciencias del Comportamiento </vt:lpstr>
      <vt:lpstr>Ciencias Económicas y Empresariales </vt:lpstr>
      <vt:lpstr>Ciencias Económicas y Empresariales </vt:lpstr>
      <vt:lpstr>Ciencias Económicas y Empresariales </vt:lpstr>
      <vt:lpstr>Ciencias Jurídicas </vt:lpstr>
      <vt:lpstr>Ciencias Jurídicas </vt:lpstr>
      <vt:lpstr>Ciencias Jurídicas </vt:lpstr>
      <vt:lpstr>Ciencias Médicas y de la Salud </vt:lpstr>
      <vt:lpstr>Ciencias Médicas y de la Salud </vt:lpstr>
      <vt:lpstr>Ciencias Médicas y de la Salud </vt:lpstr>
      <vt:lpstr>Ciencias Sociales, Políticas, de la Comunicación y de la Educación </vt:lpstr>
      <vt:lpstr>Ciencias Sociales, Políticas, de la Comunicación y de la Educación </vt:lpstr>
      <vt:lpstr>Ciencias Sociales, Políticas, de la Comunicación y de la Educación </vt:lpstr>
      <vt:lpstr>Filosofía, Filología, Lingüística y Literatura </vt:lpstr>
      <vt:lpstr>Filosofía, Filología, Lingüística y Literatura </vt:lpstr>
      <vt:lpstr>Filosofía, Filología, Lingüística y Literatura </vt:lpstr>
      <vt:lpstr>Geografía, Historia y Arte </vt:lpstr>
      <vt:lpstr>Geografía, Historia y Arte </vt:lpstr>
      <vt:lpstr>Geografía, Historia y Arte </vt:lpstr>
      <vt:lpstr>Matemáticas y Física </vt:lpstr>
      <vt:lpstr>Matemáticas y Física </vt:lpstr>
      <vt:lpstr>Matemáticas y Física </vt:lpstr>
      <vt:lpstr>Química </vt:lpstr>
      <vt:lpstr>Química </vt:lpstr>
      <vt:lpstr>Química </vt:lpstr>
      <vt:lpstr>Tecnologías de la Información y de las Comunicaciones </vt:lpstr>
      <vt:lpstr>Tecnologías de la Información y de las Comunicaciones </vt:lpstr>
      <vt:lpstr>Tecnologías de la Información y de las Comunicaciones </vt:lpstr>
      <vt:lpstr>Tecnologías de la Producción, Construcción y Trasporte </vt:lpstr>
      <vt:lpstr>Tecnologías de la Producción, Construcción y Trasporte </vt:lpstr>
      <vt:lpstr>Tecnologías de la Producción, Construcción y Trasporte </vt:lpstr>
      <vt:lpstr>PROPUESTAS</vt:lpstr>
      <vt:lpstr>PROPUESTAS</vt:lpstr>
      <vt:lpstr>PROPUESTAS</vt:lpstr>
      <vt:lpstr>CONCLUSIONES</vt:lpstr>
      <vt:lpstr>CONCLUSIONES</vt:lpstr>
      <vt:lpstr>AGRADECIMIENTOS</vt:lpstr>
      <vt:lpstr>Contraportada</vt:lpstr>
    </vt:vector>
  </TitlesOfParts>
  <Company>Universidad de Almería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Estatutos</dc:title>
  <dc:creator>dmata</dc:creator>
  <cp:lastModifiedBy>STIC</cp:lastModifiedBy>
  <cp:revision>795</cp:revision>
  <dcterms:created xsi:type="dcterms:W3CDTF">2003-05-30T07:54:35Z</dcterms:created>
  <dcterms:modified xsi:type="dcterms:W3CDTF">2012-05-29T07:20:45Z</dcterms:modified>
</cp:coreProperties>
</file>