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2"/>
  </p:notesMasterIdLst>
  <p:sldIdLst>
    <p:sldId id="284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6" r:id="rId14"/>
    <p:sldId id="337" r:id="rId15"/>
    <p:sldId id="338" r:id="rId16"/>
    <p:sldId id="323" r:id="rId17"/>
    <p:sldId id="285" r:id="rId18"/>
    <p:sldId id="286" r:id="rId19"/>
    <p:sldId id="295" r:id="rId20"/>
    <p:sldId id="296" r:id="rId21"/>
    <p:sldId id="299" r:id="rId22"/>
    <p:sldId id="302" r:id="rId23"/>
    <p:sldId id="304" r:id="rId24"/>
    <p:sldId id="305" r:id="rId25"/>
    <p:sldId id="307" r:id="rId26"/>
    <p:sldId id="308" r:id="rId27"/>
    <p:sldId id="311" r:id="rId28"/>
    <p:sldId id="312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39" r:id="rId37"/>
    <p:sldId id="256" r:id="rId38"/>
    <p:sldId id="257" r:id="rId39"/>
    <p:sldId id="258" r:id="rId40"/>
    <p:sldId id="259" r:id="rId41"/>
    <p:sldId id="260" r:id="rId42"/>
    <p:sldId id="261" r:id="rId43"/>
    <p:sldId id="262" r:id="rId44"/>
    <p:sldId id="263" r:id="rId45"/>
    <p:sldId id="264" r:id="rId46"/>
    <p:sldId id="265" r:id="rId47"/>
    <p:sldId id="266" r:id="rId48"/>
    <p:sldId id="267" r:id="rId49"/>
    <p:sldId id="268" r:id="rId50"/>
    <p:sldId id="288" r:id="rId51"/>
    <p:sldId id="289" r:id="rId52"/>
    <p:sldId id="269" r:id="rId53"/>
    <p:sldId id="270" r:id="rId54"/>
    <p:sldId id="272" r:id="rId55"/>
    <p:sldId id="273" r:id="rId56"/>
    <p:sldId id="274" r:id="rId57"/>
    <p:sldId id="275" r:id="rId58"/>
    <p:sldId id="276" r:id="rId59"/>
    <p:sldId id="277" r:id="rId60"/>
    <p:sldId id="278" r:id="rId61"/>
    <p:sldId id="279" r:id="rId62"/>
    <p:sldId id="280" r:id="rId63"/>
    <p:sldId id="281" r:id="rId64"/>
    <p:sldId id="282" r:id="rId65"/>
    <p:sldId id="283" r:id="rId66"/>
    <p:sldId id="291" r:id="rId67"/>
    <p:sldId id="292" r:id="rId68"/>
    <p:sldId id="293" r:id="rId69"/>
    <p:sldId id="340" r:id="rId70"/>
    <p:sldId id="294" r:id="rId7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1D222-31F0-4865-B2C8-FEA78663E677}" type="datetimeFigureOut">
              <a:rPr lang="es-ES" smtClean="0"/>
              <a:pPr/>
              <a:t>22/02/2013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4ED82-6AED-4EAE-AF12-8B5A5387783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4ED82-6AED-4EAE-AF12-8B5A53877838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ACF8FBF-FC82-4ED4-89A6-2571AE658EF9}" type="datetimeFigureOut">
              <a:rPr lang="es-ES" smtClean="0"/>
              <a:pPr/>
              <a:t>22/02/2013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3A30FF8-EA88-48B0-8722-D4B7D37B176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8FBF-FC82-4ED4-89A6-2571AE658EF9}" type="datetimeFigureOut">
              <a:rPr lang="es-ES" smtClean="0"/>
              <a:pPr/>
              <a:t>22/02/2013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0FF8-EA88-48B0-8722-D4B7D37B176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8FBF-FC82-4ED4-89A6-2571AE658EF9}" type="datetimeFigureOut">
              <a:rPr lang="es-ES" smtClean="0"/>
              <a:pPr/>
              <a:t>22/02/2013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0FF8-EA88-48B0-8722-D4B7D37B176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ACF8FBF-FC82-4ED4-89A6-2571AE658EF9}" type="datetimeFigureOut">
              <a:rPr lang="es-ES" smtClean="0"/>
              <a:pPr/>
              <a:t>22/02/2013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0FF8-EA88-48B0-8722-D4B7D37B176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ACF8FBF-FC82-4ED4-89A6-2571AE658EF9}" type="datetimeFigureOut">
              <a:rPr lang="es-ES" smtClean="0"/>
              <a:pPr/>
              <a:t>22/02/2013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3A30FF8-EA88-48B0-8722-D4B7D37B176F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ACF8FBF-FC82-4ED4-89A6-2571AE658EF9}" type="datetimeFigureOut">
              <a:rPr lang="es-ES" smtClean="0"/>
              <a:pPr/>
              <a:t>22/02/2013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3A30FF8-EA88-48B0-8722-D4B7D37B176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ACF8FBF-FC82-4ED4-89A6-2571AE658EF9}" type="datetimeFigureOut">
              <a:rPr lang="es-ES" smtClean="0"/>
              <a:pPr/>
              <a:t>22/02/2013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3A30FF8-EA88-48B0-8722-D4B7D37B176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8FBF-FC82-4ED4-89A6-2571AE658EF9}" type="datetimeFigureOut">
              <a:rPr lang="es-ES" smtClean="0"/>
              <a:pPr/>
              <a:t>22/02/2013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0FF8-EA88-48B0-8722-D4B7D37B176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ACF8FBF-FC82-4ED4-89A6-2571AE658EF9}" type="datetimeFigureOut">
              <a:rPr lang="es-ES" smtClean="0"/>
              <a:pPr/>
              <a:t>22/02/2013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3A30FF8-EA88-48B0-8722-D4B7D37B176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ACF8FBF-FC82-4ED4-89A6-2571AE658EF9}" type="datetimeFigureOut">
              <a:rPr lang="es-ES" smtClean="0"/>
              <a:pPr/>
              <a:t>22/02/2013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3A30FF8-EA88-48B0-8722-D4B7D37B176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ACF8FBF-FC82-4ED4-89A6-2571AE658EF9}" type="datetimeFigureOut">
              <a:rPr lang="es-ES" smtClean="0"/>
              <a:pPr/>
              <a:t>22/02/2013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3A30FF8-EA88-48B0-8722-D4B7D37B176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ACF8FBF-FC82-4ED4-89A6-2571AE658EF9}" type="datetimeFigureOut">
              <a:rPr lang="es-ES" smtClean="0"/>
              <a:pPr/>
              <a:t>22/02/2013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3A30FF8-EA88-48B0-8722-D4B7D37B176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logo-ual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412776"/>
            <a:ext cx="1177925" cy="1119187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611560" y="620688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PROYECTO FIN DE MÁSTER </a:t>
            </a:r>
          </a:p>
          <a:p>
            <a:r>
              <a:rPr lang="es-ES_tradnl" sz="16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(ESPECIALIDAD HIGIENE INDUSTRIAL)</a:t>
            </a:r>
          </a:p>
          <a:p>
            <a:endParaRPr lang="es-ES_tradnl" sz="1600" b="1" dirty="0">
              <a:latin typeface="Arial" pitchFamily="34" charset="0"/>
              <a:cs typeface="Arial" pitchFamily="34" charset="0"/>
            </a:endParaRPr>
          </a:p>
          <a:p>
            <a:endParaRPr lang="es-ES_tradnl" sz="1600" b="1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b="1" dirty="0">
              <a:latin typeface="Arial" pitchFamily="34" charset="0"/>
              <a:cs typeface="Arial" pitchFamily="34" charset="0"/>
            </a:endParaRPr>
          </a:p>
          <a:p>
            <a:endParaRPr lang="es-ES_tradnl" sz="1600" b="1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b="1" dirty="0">
              <a:latin typeface="Arial" pitchFamily="34" charset="0"/>
              <a:cs typeface="Arial" pitchFamily="34" charset="0"/>
            </a:endParaRPr>
          </a:p>
          <a:p>
            <a:endParaRPr lang="es-ES_tradnl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UNIVERSIDAD DE ALMERÍA</a:t>
            </a:r>
          </a:p>
          <a:p>
            <a:r>
              <a:rPr lang="es-ES_tradnl" sz="16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CONTAMINANTES QUÍMICOS: “EL CROMO EN EL CEMENTO”</a:t>
            </a:r>
          </a:p>
          <a:p>
            <a:r>
              <a:rPr lang="es-ES_tradnl" sz="16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CONTAMINATES AMBIENTALES: “EL RUIDO”</a:t>
            </a:r>
            <a:endParaRPr lang="es-ES" sz="16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39552" y="5517232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rgbClr val="CC0000"/>
                </a:solidFill>
              </a:rPr>
              <a:t>AUTOR: ÁLVARO GARCÍA GONZÁLEZ</a:t>
            </a:r>
          </a:p>
          <a:p>
            <a:r>
              <a:rPr lang="es-ES_tradnl" dirty="0" smtClean="0">
                <a:solidFill>
                  <a:srgbClr val="CC0000"/>
                </a:solidFill>
              </a:rPr>
              <a:t>TUTOR: </a:t>
            </a:r>
            <a:r>
              <a:rPr lang="es-ES_tradnl" dirty="0" err="1" smtClean="0">
                <a:solidFill>
                  <a:srgbClr val="CC0000"/>
                </a:solidFill>
              </a:rPr>
              <a:t>Tesifón</a:t>
            </a:r>
            <a:r>
              <a:rPr lang="es-ES_tradnl" dirty="0" smtClean="0">
                <a:solidFill>
                  <a:srgbClr val="CC0000"/>
                </a:solidFill>
              </a:rPr>
              <a:t> Parrón Carreño</a:t>
            </a:r>
          </a:p>
          <a:p>
            <a:r>
              <a:rPr lang="es-ES_tradnl" dirty="0" smtClean="0">
                <a:solidFill>
                  <a:srgbClr val="CC0000"/>
                </a:solidFill>
              </a:rPr>
              <a:t>JUNIO 2013</a:t>
            </a:r>
            <a:endParaRPr lang="es-ES_tradnl" dirty="0" smtClean="0">
              <a:solidFill>
                <a:srgbClr val="CC0000"/>
              </a:solidFill>
            </a:endParaRPr>
          </a:p>
          <a:p>
            <a:endParaRPr lang="es-ES" dirty="0"/>
          </a:p>
        </p:txBody>
      </p:sp>
      <p:pic>
        <p:nvPicPr>
          <p:cNvPr id="12292" name="Imagen 1"/>
          <p:cNvPicPr>
            <a:picLocks noChangeAspect="1" noChangeArrowheads="1"/>
          </p:cNvPicPr>
          <p:nvPr/>
        </p:nvPicPr>
        <p:blipFill>
          <a:blip r:embed="rId3" cstate="print"/>
          <a:srcRect l="29799" t="13829" r="27530" b="35777"/>
          <a:stretch>
            <a:fillRect/>
          </a:stretch>
        </p:blipFill>
        <p:spPr bwMode="auto">
          <a:xfrm>
            <a:off x="4139952" y="3429000"/>
            <a:ext cx="1389063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491880" y="4437112"/>
            <a:ext cx="2808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rgbClr val="F692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Máster en Prevención de                   </a:t>
            </a:r>
            <a:endParaRPr kumimoji="0" lang="es-E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rgbClr val="F692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Riesgos Laborales</a:t>
            </a:r>
            <a:endParaRPr kumimoji="0" lang="es-E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Universidad de Almería</a:t>
            </a: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292080" y="2606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         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HIGIENE INDUSTRIAL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5536" y="692696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CONTAMINATES QUÍMICOS          CROMO</a:t>
            </a: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395536" y="908720"/>
            <a:ext cx="216024" cy="144016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10" name="9 Flecha derecha"/>
          <p:cNvSpPr/>
          <p:nvPr/>
        </p:nvSpPr>
        <p:spPr>
          <a:xfrm>
            <a:off x="5724128" y="764704"/>
            <a:ext cx="288032" cy="360040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683568" y="1196752"/>
          <a:ext cx="7488832" cy="5276612"/>
        </p:xfrm>
        <a:graphic>
          <a:graphicData uri="http://schemas.openxmlformats.org/drawingml/2006/table">
            <a:tbl>
              <a:tblPr/>
              <a:tblGrid>
                <a:gridCol w="1409052"/>
                <a:gridCol w="1482248"/>
                <a:gridCol w="1482248"/>
                <a:gridCol w="1557642"/>
                <a:gridCol w="1557642"/>
              </a:tblGrid>
              <a:tr h="13681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dirty="0">
                          <a:latin typeface="Arial"/>
                          <a:ea typeface="Times New Roman"/>
                        </a:rPr>
                        <a:t>    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b="1" dirty="0">
                          <a:latin typeface="Arial"/>
                          <a:ea typeface="Times New Roman"/>
                        </a:rPr>
                        <a:t>SECCIONES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66515" marR="66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PUESTOS DE 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TRABAJO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6515" marR="66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DESCRIPCIÓN 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DEL PUESTO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6515" marR="66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PRODUCTOS USADOS, GENERADOS 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O RESIDUOS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6515" marR="66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MEDIDAD PREVENTIVAS,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EQUIPOS DE PROTECCIÓN PERSONAL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6515" marR="66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2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</a:t>
                      </a:r>
                      <a:endParaRPr lang="es-E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Taller de mantenimiento</a:t>
                      </a:r>
                      <a:endParaRPr lang="es-E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Mantenimiento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Reparación de maquinas Utilizan carretilla Soldadura eléctrica</a:t>
                      </a:r>
                      <a:endParaRPr lang="es-ES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</a:t>
                      </a:r>
                      <a:endParaRPr lang="es-ES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Gasoil,</a:t>
                      </a:r>
                      <a:endParaRPr lang="es-ES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disolventes,</a:t>
                      </a:r>
                      <a:endParaRPr lang="es-ES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pegamentos</a:t>
                      </a:r>
                      <a:endParaRPr lang="es-ES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-Protección auditiva </a:t>
                      </a:r>
                      <a:endParaRPr lang="es-ES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-Gafas</a:t>
                      </a:r>
                      <a:endParaRPr lang="es-ES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-Guantes</a:t>
                      </a:r>
                      <a:endParaRPr lang="es-ES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-Mascaras faciales </a:t>
                      </a:r>
                      <a:endParaRPr lang="es-ES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-Botas de seguridad</a:t>
                      </a:r>
                      <a:endParaRPr lang="es-ES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01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endParaRPr lang="es-ES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endParaRPr lang="es-ES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Servicios</a:t>
                      </a:r>
                      <a:endParaRPr lang="es-ES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Generales</a:t>
                      </a:r>
                      <a:endParaRPr lang="es-ES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es-ES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Limpiadores/as</a:t>
                      </a:r>
                      <a:endParaRPr lang="es-ES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Limpieza del centro de trabajo (Solo oficinas y gerencia). </a:t>
                      </a:r>
                      <a:endParaRPr lang="es-ES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Utiliza productos jabonosos y material propio de su puesto.</a:t>
                      </a:r>
                      <a:endParaRPr lang="es-ES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Típicos para la limpieza, lejías, amoniaco...</a:t>
                      </a:r>
                      <a:endParaRPr lang="es-ES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-Guantes</a:t>
                      </a:r>
                      <a:endParaRPr lang="es-E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-Mascarilla</a:t>
                      </a:r>
                      <a:endParaRPr lang="es-E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-Ropa propia del trabajo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-Calzado ergonómico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292080" y="2606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         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HIGIENE INDUSTRIAL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5536" y="692696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CONTAMINATES QUÍMICOS          CROMO</a:t>
            </a: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395536" y="908720"/>
            <a:ext cx="216024" cy="144016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10" name="9 Flecha derecha"/>
          <p:cNvSpPr/>
          <p:nvPr/>
        </p:nvSpPr>
        <p:spPr>
          <a:xfrm>
            <a:off x="5724128" y="764704"/>
            <a:ext cx="288032" cy="360040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683568" y="1844824"/>
          <a:ext cx="7920880" cy="3168352"/>
        </p:xfrm>
        <a:graphic>
          <a:graphicData uri="http://schemas.openxmlformats.org/drawingml/2006/table">
            <a:tbl>
              <a:tblPr/>
              <a:tblGrid>
                <a:gridCol w="3960011"/>
                <a:gridCol w="3960869"/>
              </a:tblGrid>
              <a:tr h="450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b="1">
                          <a:latin typeface="Arial"/>
                          <a:ea typeface="Times New Roman"/>
                        </a:rPr>
                        <a:t>          PUESTO DE TRABAJO</a:t>
                      </a:r>
                      <a:endParaRPr lang="es-ES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b="1">
                          <a:latin typeface="Arial"/>
                          <a:ea typeface="Times New Roman"/>
                        </a:rPr>
                        <a:t>               CONTAMINANTE</a:t>
                      </a:r>
                      <a:endParaRPr lang="es-ES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4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latin typeface="Arial"/>
                          <a:ea typeface="Times New Roman"/>
                        </a:rPr>
                        <a:t>Envasadores/as</a:t>
                      </a:r>
                      <a:endParaRPr lang="es-ES" sz="20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latin typeface="Arial"/>
                          <a:ea typeface="Times New Roman"/>
                        </a:rPr>
                        <a:t>Almacén</a:t>
                      </a:r>
                      <a:endParaRPr lang="es-ES" sz="20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latin typeface="Arial"/>
                          <a:ea typeface="Times New Roman"/>
                        </a:rPr>
                        <a:t>Laboratorio</a:t>
                      </a:r>
                      <a:endParaRPr lang="es-ES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latin typeface="Arial"/>
                          <a:ea typeface="Times New Roman"/>
                        </a:rPr>
                        <a:t>                 </a:t>
                      </a:r>
                      <a:endParaRPr lang="es-ES" sz="20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latin typeface="Arial"/>
                          <a:ea typeface="Times New Roman"/>
                        </a:rPr>
                        <a:t>                       Cromo VI</a:t>
                      </a:r>
                      <a:endParaRPr lang="es-ES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4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latin typeface="Arial"/>
                          <a:ea typeface="Times New Roman"/>
                        </a:rPr>
                        <a:t>Mantenimiento</a:t>
                      </a:r>
                      <a:endParaRPr lang="es-ES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latin typeface="Arial"/>
                          <a:ea typeface="Times New Roman"/>
                        </a:rPr>
                        <a:t>            Disolventes (Acetona)</a:t>
                      </a:r>
                      <a:endParaRPr lang="es-ES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2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latin typeface="Arial"/>
                          <a:ea typeface="Times New Roman"/>
                        </a:rPr>
                        <a:t>Limpiadores/as</a:t>
                      </a:r>
                      <a:endParaRPr lang="es-ES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latin typeface="Arial"/>
                          <a:ea typeface="Times New Roman"/>
                        </a:rPr>
                        <a:t>         Hipoclorito de sodio (Lejía)</a:t>
                      </a:r>
                      <a:endParaRPr lang="es-ES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latin typeface="Arial"/>
                          <a:ea typeface="Times New Roman"/>
                        </a:rPr>
                        <a:t>                    Amoniaco </a:t>
                      </a:r>
                      <a:endParaRPr lang="es-E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292080" y="2606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         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HIGIENE INDUSTRIAL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5536" y="692696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CONTAMINATES QUÍMICOS          CROMO</a:t>
            </a: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395536" y="908720"/>
            <a:ext cx="216024" cy="144016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10" name="9 Flecha derecha"/>
          <p:cNvSpPr/>
          <p:nvPr/>
        </p:nvSpPr>
        <p:spPr>
          <a:xfrm>
            <a:off x="5724128" y="764704"/>
            <a:ext cx="288032" cy="360040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134076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METODOLOGÍA DE EVALUACIÓN DE CONTAMINANTES QUÍMICOS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899592" y="1700808"/>
          <a:ext cx="7416823" cy="4656978"/>
        </p:xfrm>
        <a:graphic>
          <a:graphicData uri="http://schemas.openxmlformats.org/drawingml/2006/table">
            <a:tbl>
              <a:tblPr/>
              <a:tblGrid>
                <a:gridCol w="1862633"/>
                <a:gridCol w="1775616"/>
                <a:gridCol w="1667433"/>
                <a:gridCol w="2111141"/>
              </a:tblGrid>
              <a:tr h="5421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" algn="l"/>
                          <a:tab pos="2669540" algn="l"/>
                        </a:tabLst>
                      </a:pPr>
                      <a:r>
                        <a:rPr lang="es-ES_tradnl" sz="1300" b="1" dirty="0">
                          <a:latin typeface="Arial"/>
                          <a:ea typeface="Times New Roman"/>
                        </a:rPr>
                        <a:t>CONTAMINANTE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" algn="l"/>
                          <a:tab pos="2669540" algn="l"/>
                        </a:tabLs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INSTRUMENTO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" algn="l"/>
                          <a:tab pos="2669540" algn="l"/>
                        </a:tabLs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PARÁMETROS DE MEDIDA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" algn="l"/>
                          <a:tab pos="2669540" algn="l"/>
                        </a:tabLs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SISTEMA DE CAPTACIÓN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54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" algn="l"/>
                          <a:tab pos="2669540" algn="l"/>
                        </a:tabLst>
                      </a:pPr>
                      <a:r>
                        <a:rPr lang="es-ES_tradnl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es-ES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2880" algn="l"/>
                          <a:tab pos="2669540" algn="l"/>
                        </a:tabLst>
                      </a:pPr>
                      <a:r>
                        <a:rPr lang="es-ES_tradnl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Almacén</a:t>
                      </a:r>
                      <a:endParaRPr lang="es-ES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2880" algn="l"/>
                          <a:tab pos="2669540" algn="l"/>
                        </a:tabLst>
                      </a:pPr>
                      <a:r>
                        <a:rPr lang="es-ES_tradnl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Cromo VI</a:t>
                      </a:r>
                      <a:endParaRPr lang="es-ES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" algn="l"/>
                          <a:tab pos="2669540" algn="l"/>
                        </a:tabLst>
                      </a:pPr>
                      <a:endParaRPr lang="es-ES_tradnl" sz="18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2880" algn="l"/>
                          <a:tab pos="2669540" algn="l"/>
                        </a:tabLst>
                      </a:pPr>
                      <a:endParaRPr lang="es-ES_tradnl" sz="18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2880" algn="l"/>
                          <a:tab pos="2669540" algn="l"/>
                        </a:tabLst>
                      </a:pPr>
                      <a:endParaRPr lang="es-ES_tradnl" sz="18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2880" algn="l"/>
                          <a:tab pos="2669540" algn="l"/>
                        </a:tabLst>
                      </a:pPr>
                      <a:r>
                        <a:rPr lang="es-ES_tradnl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Espectroscopia </a:t>
                      </a:r>
                      <a:r>
                        <a:rPr lang="es-ES_tradnl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 absorción atómica, cuantifica concentraciones metálicas de </a:t>
                      </a:r>
                      <a:r>
                        <a:rPr lang="es-ES_tradnl" sz="1800" i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p.p.b</a:t>
                      </a:r>
                      <a:r>
                        <a:rPr lang="es-ES_tradnl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y </a:t>
                      </a:r>
                      <a:r>
                        <a:rPr lang="es-ES_tradnl" sz="1800" i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ng</a:t>
                      </a:r>
                      <a:r>
                        <a:rPr lang="es-ES_tradnl" sz="18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/g</a:t>
                      </a:r>
                      <a:r>
                        <a:rPr lang="es-ES_tradnl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con gran fiabilidad</a:t>
                      </a:r>
                      <a:endParaRPr lang="es-E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" algn="l"/>
                          <a:tab pos="2669540" algn="l"/>
                        </a:tabLst>
                      </a:pPr>
                      <a:r>
                        <a:rPr lang="es-ES_tradnl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</a:t>
                      </a:r>
                      <a:endParaRPr lang="es-ES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2880" algn="l"/>
                          <a:tab pos="2669540" algn="l"/>
                        </a:tabLst>
                      </a:pPr>
                      <a:r>
                        <a:rPr lang="es-ES_tradnl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mg/m³</a:t>
                      </a:r>
                      <a:endParaRPr lang="es-ES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" algn="l"/>
                          <a:tab pos="2669540" algn="l"/>
                        </a:tabLst>
                      </a:pPr>
                      <a:r>
                        <a:rPr lang="es-ES_tradnl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-Conimetro</a:t>
                      </a:r>
                      <a:endParaRPr lang="es-ES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2880" algn="l"/>
                          <a:tab pos="2669540" algn="l"/>
                        </a:tabLst>
                      </a:pPr>
                      <a:r>
                        <a:rPr lang="es-ES_tradnl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-Filtros</a:t>
                      </a:r>
                      <a:endParaRPr lang="es-ES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2880" algn="l"/>
                          <a:tab pos="2669540" algn="l"/>
                        </a:tabLst>
                      </a:pPr>
                      <a:r>
                        <a:rPr lang="es-ES_tradnl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-Impingers (frascos </a:t>
                      </a:r>
                      <a:endParaRPr lang="es-ES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2880" algn="l"/>
                          <a:tab pos="2669540" algn="l"/>
                        </a:tabLst>
                      </a:pPr>
                      <a:r>
                        <a:rPr lang="es-ES_tradnl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borboteadores).</a:t>
                      </a:r>
                      <a:endParaRPr lang="es-ES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2880" algn="l"/>
                          <a:tab pos="2669540" algn="l"/>
                        </a:tabLst>
                      </a:pPr>
                      <a:r>
                        <a:rPr lang="es-ES_tradnl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(POLVO TOTAL)</a:t>
                      </a:r>
                      <a:endParaRPr lang="es-ES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54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" algn="l"/>
                          <a:tab pos="2669540" algn="l"/>
                        </a:tabLst>
                      </a:pPr>
                      <a:endParaRPr lang="es-ES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2880" algn="l"/>
                          <a:tab pos="2669540" algn="l"/>
                        </a:tabLst>
                      </a:pPr>
                      <a:r>
                        <a:rPr lang="es-ES_tradnl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Envasado </a:t>
                      </a:r>
                      <a:endParaRPr lang="es-ES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2880" algn="l"/>
                          <a:tab pos="2669540" algn="l"/>
                        </a:tabLst>
                      </a:pPr>
                      <a:r>
                        <a:rPr lang="es-ES_tradnl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Cromo VI</a:t>
                      </a:r>
                      <a:endParaRPr lang="es-ES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" algn="l"/>
                          <a:tab pos="2669540" algn="l"/>
                        </a:tabLs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" algn="l"/>
                          <a:tab pos="2669540" algn="l"/>
                        </a:tabLst>
                      </a:pPr>
                      <a:r>
                        <a:rPr lang="es-ES_tradnl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</a:t>
                      </a:r>
                      <a:endParaRPr lang="es-ES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2880" algn="l"/>
                          <a:tab pos="2669540" algn="l"/>
                        </a:tabLst>
                      </a:pPr>
                      <a:r>
                        <a:rPr lang="es-ES_tradnl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mg/m³</a:t>
                      </a:r>
                      <a:endParaRPr lang="es-ES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" algn="l"/>
                          <a:tab pos="2669540" algn="l"/>
                        </a:tabLst>
                      </a:pPr>
                      <a:r>
                        <a:rPr lang="es-ES_tradnl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-Conimetro</a:t>
                      </a:r>
                      <a:endParaRPr lang="es-ES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2880" algn="l"/>
                          <a:tab pos="2669540" algn="l"/>
                        </a:tabLst>
                      </a:pPr>
                      <a:r>
                        <a:rPr lang="es-ES_tradnl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-Filtros</a:t>
                      </a:r>
                      <a:endParaRPr lang="es-ES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2880" algn="l"/>
                          <a:tab pos="2669540" algn="l"/>
                        </a:tabLst>
                      </a:pPr>
                      <a:r>
                        <a:rPr lang="es-ES_tradnl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-Impingers (frascos </a:t>
                      </a:r>
                      <a:endParaRPr lang="es-ES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2880" algn="l"/>
                          <a:tab pos="2669540" algn="l"/>
                        </a:tabLst>
                      </a:pPr>
                      <a:r>
                        <a:rPr lang="es-ES_tradnl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borboteadores).</a:t>
                      </a:r>
                      <a:endParaRPr lang="es-ES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2880" algn="l"/>
                          <a:tab pos="2669540" algn="l"/>
                        </a:tabLst>
                      </a:pPr>
                      <a:r>
                        <a:rPr lang="es-ES_tradnl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(POLVO TOTAL)</a:t>
                      </a:r>
                      <a:endParaRPr lang="es-ES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54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" algn="l"/>
                          <a:tab pos="2669540" algn="l"/>
                        </a:tabLst>
                      </a:pPr>
                      <a:endParaRPr lang="es-ES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2880" algn="l"/>
                          <a:tab pos="2669540" algn="l"/>
                        </a:tabLst>
                      </a:pPr>
                      <a:r>
                        <a:rPr lang="es-ES_tradnl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Laboratorio</a:t>
                      </a:r>
                      <a:endParaRPr lang="es-ES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2880" algn="l"/>
                          <a:tab pos="2669540" algn="l"/>
                        </a:tabLst>
                      </a:pPr>
                      <a:r>
                        <a:rPr lang="es-ES_tradnl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Cromo VI</a:t>
                      </a:r>
                      <a:endParaRPr lang="es-ES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" algn="l"/>
                          <a:tab pos="2669540" algn="l"/>
                        </a:tabLst>
                      </a:pP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" algn="l"/>
                          <a:tab pos="2669540" algn="l"/>
                        </a:tabLst>
                      </a:pPr>
                      <a:r>
                        <a:rPr lang="es-ES_tradnl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</a:t>
                      </a:r>
                      <a:endParaRPr lang="es-ES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2880" algn="l"/>
                          <a:tab pos="2669540" algn="l"/>
                        </a:tabLst>
                      </a:pPr>
                      <a:r>
                        <a:rPr lang="es-ES_tradnl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</a:t>
                      </a:r>
                      <a:endParaRPr lang="es-ES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2880" algn="l"/>
                          <a:tab pos="2669540" algn="l"/>
                        </a:tabLst>
                      </a:pPr>
                      <a:r>
                        <a:rPr lang="es-ES_tradnl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mg/m³</a:t>
                      </a:r>
                      <a:endParaRPr lang="es-ES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" algn="l"/>
                          <a:tab pos="2669540" algn="l"/>
                        </a:tabLst>
                      </a:pPr>
                      <a:endParaRPr lang="es-ES_tradnl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2880" algn="l"/>
                          <a:tab pos="2669540" algn="l"/>
                        </a:tabLst>
                      </a:pPr>
                      <a:r>
                        <a:rPr lang="es-ES_tradnl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-Ciclones</a:t>
                      </a:r>
                      <a:endParaRPr lang="es-E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2880" algn="l"/>
                          <a:tab pos="2669540" algn="l"/>
                        </a:tabLst>
                      </a:pPr>
                      <a:r>
                        <a:rPr lang="es-ES_tradnl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-Decantadores</a:t>
                      </a:r>
                      <a:endParaRPr lang="es-E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2880" algn="l"/>
                          <a:tab pos="2669540" algn="l"/>
                        </a:tabLst>
                      </a:pPr>
                      <a:r>
                        <a:rPr lang="es-ES_tradnl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(POLVO RESPIRABLE)</a:t>
                      </a:r>
                      <a:endParaRPr lang="es-E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292080" y="2606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         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HIGIENE INDUSTRIAL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5536" y="692696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CONTAMINATES QUÍMICOS          CROMO</a:t>
            </a: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395536" y="908720"/>
            <a:ext cx="216024" cy="144016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10" name="9 Flecha derecha"/>
          <p:cNvSpPr/>
          <p:nvPr/>
        </p:nvSpPr>
        <p:spPr>
          <a:xfrm>
            <a:off x="5724128" y="764704"/>
            <a:ext cx="288032" cy="360040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1340768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VALORACIÓN DE RESULTADOS:</a:t>
            </a: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EXPOSICIÓN DIARIA (ED)</a:t>
            </a: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EXPOSICIONES DE CORTA DURACIÓN (EC)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827584" y="2564904"/>
          <a:ext cx="6912769" cy="3240360"/>
        </p:xfrm>
        <a:graphic>
          <a:graphicData uri="http://schemas.openxmlformats.org/drawingml/2006/table">
            <a:tbl>
              <a:tblPr/>
              <a:tblGrid>
                <a:gridCol w="1290089"/>
                <a:gridCol w="1567094"/>
                <a:gridCol w="1567094"/>
                <a:gridCol w="1567094"/>
                <a:gridCol w="921398"/>
              </a:tblGrid>
              <a:tr h="1425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449580" algn="l"/>
                        </a:tabLst>
                      </a:pPr>
                      <a:endParaRPr lang="es-ES_tradnl" sz="1400" dirty="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449580" algn="l"/>
                        </a:tabLst>
                      </a:pPr>
                      <a:r>
                        <a:rPr lang="es-ES_tradnl" sz="1400" dirty="0">
                          <a:latin typeface="Arial"/>
                          <a:ea typeface="Times New Roman"/>
                        </a:rPr>
                        <a:t>SECCIÓN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449580" algn="l"/>
                        </a:tabLst>
                      </a:pPr>
                      <a:endParaRPr lang="es-ES_tradnl" sz="140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449580" algn="l"/>
                        </a:tabLst>
                      </a:pPr>
                      <a:r>
                        <a:rPr lang="es-ES_tradnl" sz="1400">
                          <a:latin typeface="Arial"/>
                          <a:ea typeface="Times New Roman"/>
                        </a:rPr>
                        <a:t>PUESTO DE TRABAJO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449580" algn="l"/>
                        </a:tabLst>
                      </a:pPr>
                      <a:endParaRPr lang="es-ES_tradnl" sz="140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449580" algn="l"/>
                        </a:tabLst>
                      </a:pPr>
                      <a:r>
                        <a:rPr lang="es-ES_tradnl" sz="1400">
                          <a:latin typeface="Arial"/>
                          <a:ea typeface="Times New Roman"/>
                        </a:rPr>
                        <a:t>CONTAMINANTE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449580" algn="l"/>
                        </a:tabLst>
                      </a:pPr>
                      <a:r>
                        <a:rPr lang="es-ES_tradnl" sz="1400">
                          <a:latin typeface="Arial"/>
                          <a:ea typeface="Times New Roman"/>
                        </a:rPr>
                        <a:t>CONCENTRACIÓN MEDIA PONDERADA EN EL TIEMPO (8 HORAS) (mg/m3)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40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>
                          <a:latin typeface="Arial"/>
                          <a:ea typeface="Times New Roman"/>
                        </a:rPr>
                        <a:t>VLA-ED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>
                          <a:latin typeface="Arial"/>
                          <a:ea typeface="Times New Roman"/>
                        </a:rPr>
                        <a:t>VLA-EC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449580" algn="l"/>
                        </a:tabLst>
                      </a:pPr>
                      <a:r>
                        <a:rPr lang="es-ES_tradnl" sz="1400">
                          <a:latin typeface="Arial"/>
                          <a:ea typeface="Times New Roman"/>
                        </a:rPr>
                        <a:t> (mg/m3)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68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449580" algn="l"/>
                        </a:tabLst>
                      </a:pPr>
                      <a:endParaRPr lang="es-ES_tradnl" sz="140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449580" algn="l"/>
                        </a:tabLst>
                      </a:pPr>
                      <a:r>
                        <a:rPr lang="es-ES_tradnl" sz="1400">
                          <a:latin typeface="Arial"/>
                          <a:ea typeface="Times New Roman"/>
                        </a:rPr>
                        <a:t>FÁBRICA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449580" algn="l"/>
                        </a:tabLst>
                      </a:pPr>
                      <a:endParaRPr lang="es-ES_tradnl" sz="140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449580" algn="l"/>
                        </a:tabLst>
                      </a:pPr>
                      <a:r>
                        <a:rPr lang="es-ES_tradnl" sz="1400">
                          <a:latin typeface="Arial"/>
                          <a:ea typeface="Times New Roman"/>
                        </a:rPr>
                        <a:t>Almacén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449580" algn="l"/>
                        </a:tabLst>
                      </a:pPr>
                      <a:endParaRPr lang="es-ES_tradnl" sz="140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449580" algn="l"/>
                        </a:tabLst>
                      </a:pPr>
                      <a:r>
                        <a:rPr lang="es-ES_tradnl" sz="1400">
                          <a:latin typeface="Arial"/>
                          <a:ea typeface="Times New Roman"/>
                        </a:rPr>
                        <a:t>Cromo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latin typeface="Arial"/>
                          <a:ea typeface="Times New Roman"/>
                        </a:rPr>
                        <a:t>        0.008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latin typeface="Arial"/>
                          <a:ea typeface="Times New Roman"/>
                        </a:rPr>
                        <a:t>       mg/m3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latin typeface="Arial"/>
                          <a:ea typeface="Times New Roman"/>
                        </a:rPr>
                        <a:t>      VLA-ED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latin typeface="Arial"/>
                          <a:ea typeface="Times New Roman"/>
                        </a:rPr>
                        <a:t>0.01-0.05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>
                          <a:latin typeface="Arial"/>
                          <a:ea typeface="Times New Roman"/>
                        </a:rPr>
                        <a:t>   mg/m3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>
                          <a:latin typeface="Arial"/>
                          <a:ea typeface="Times New Roman"/>
                        </a:rPr>
                        <a:t>VLA-ED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217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449580" algn="l"/>
                        </a:tabLst>
                      </a:pPr>
                      <a:endParaRPr lang="es-ES_tradnl" sz="1400" dirty="0" smtClean="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449580" algn="l"/>
                        </a:tabLst>
                      </a:pPr>
                      <a:r>
                        <a:rPr lang="es-ES_tradnl" sz="1400" dirty="0" smtClean="0">
                          <a:latin typeface="Arial"/>
                          <a:ea typeface="Times New Roman"/>
                        </a:rPr>
                        <a:t>Envasado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449580" algn="l"/>
                        </a:tabLst>
                      </a:pPr>
                      <a:endParaRPr lang="es-ES_tradnl" sz="1400" dirty="0" smtClean="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449580" algn="l"/>
                        </a:tabLst>
                      </a:pPr>
                      <a:r>
                        <a:rPr lang="es-ES_tradnl" sz="1400" dirty="0" smtClean="0">
                          <a:latin typeface="Arial"/>
                          <a:ea typeface="Times New Roman"/>
                        </a:rPr>
                        <a:t>Cromo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latin typeface="Arial"/>
                          <a:ea typeface="Times New Roman"/>
                        </a:rPr>
                        <a:t>         0.02</a:t>
                      </a:r>
                      <a:endParaRPr lang="es-ES" sz="14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latin typeface="Arial"/>
                          <a:ea typeface="Times New Roman"/>
                        </a:rPr>
                        <a:t>       mg/m3</a:t>
                      </a:r>
                      <a:endParaRPr lang="es-ES" sz="14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latin typeface="Arial"/>
                          <a:ea typeface="Times New Roman"/>
                        </a:rPr>
                        <a:t>      VLA-ED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latin typeface="Arial"/>
                          <a:ea typeface="Times New Roman"/>
                        </a:rPr>
                        <a:t>0.01-0.05 mg/m3 VLA-ED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292080" y="2606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         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HIGIENE INDUSTRIAL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5536" y="692696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CONTAMINATES QUÍMICOS          CROMO</a:t>
            </a: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395536" y="908720"/>
            <a:ext cx="216024" cy="144016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10" name="9 Flecha derecha"/>
          <p:cNvSpPr/>
          <p:nvPr/>
        </p:nvSpPr>
        <p:spPr>
          <a:xfrm>
            <a:off x="5724128" y="764704"/>
            <a:ext cx="288032" cy="360040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1340768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VALORACIÓN DE RESULTADOS:</a:t>
            </a: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EXPOSICIÓN DIARIA (ED)</a:t>
            </a: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EXPOSICIONES DE CORTA DURACIÓN (EC)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1043608" y="2924944"/>
          <a:ext cx="6840760" cy="2592289"/>
        </p:xfrm>
        <a:graphic>
          <a:graphicData uri="http://schemas.openxmlformats.org/drawingml/2006/table">
            <a:tbl>
              <a:tblPr/>
              <a:tblGrid>
                <a:gridCol w="1276650"/>
                <a:gridCol w="1550770"/>
                <a:gridCol w="1550770"/>
                <a:gridCol w="1550770"/>
                <a:gridCol w="911800"/>
              </a:tblGrid>
              <a:tr h="13917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449580" algn="l"/>
                        </a:tabLst>
                      </a:pPr>
                      <a:endParaRPr lang="es-ES_tradnl" sz="1400" dirty="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449580" algn="l"/>
                        </a:tabLst>
                      </a:pPr>
                      <a:r>
                        <a:rPr lang="es-ES_tradnl" sz="1400" dirty="0">
                          <a:latin typeface="Arial"/>
                          <a:ea typeface="Times New Roman"/>
                        </a:rPr>
                        <a:t>SECCIÓN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449580" algn="l"/>
                        </a:tabLst>
                      </a:pPr>
                      <a:endParaRPr lang="es-ES_tradnl" sz="140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449580" algn="l"/>
                        </a:tabLst>
                      </a:pPr>
                      <a:r>
                        <a:rPr lang="es-ES_tradnl" sz="1400">
                          <a:latin typeface="Arial"/>
                          <a:ea typeface="Times New Roman"/>
                        </a:rPr>
                        <a:t>PUESTO DE TRABAJO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449580" algn="l"/>
                        </a:tabLst>
                      </a:pPr>
                      <a:endParaRPr lang="es-ES_tradnl" sz="140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449580" algn="l"/>
                        </a:tabLst>
                      </a:pPr>
                      <a:r>
                        <a:rPr lang="es-ES_tradnl" sz="1400">
                          <a:latin typeface="Arial"/>
                          <a:ea typeface="Times New Roman"/>
                        </a:rPr>
                        <a:t>CONTAMINANTE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449580" algn="l"/>
                        </a:tabLst>
                      </a:pPr>
                      <a:r>
                        <a:rPr lang="es-ES_tradnl" sz="1400">
                          <a:latin typeface="Arial"/>
                          <a:ea typeface="Times New Roman"/>
                        </a:rPr>
                        <a:t>CONCENTRACIÓN MEDIA PONDERADA EN EL TIEMPO (8 HORAS) (mg/m3)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40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>
                          <a:latin typeface="Arial"/>
                          <a:ea typeface="Times New Roman"/>
                        </a:rPr>
                        <a:t>VLA-ED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>
                          <a:latin typeface="Arial"/>
                          <a:ea typeface="Times New Roman"/>
                        </a:rPr>
                        <a:t>VLA-EC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449580" algn="l"/>
                        </a:tabLst>
                      </a:pPr>
                      <a:r>
                        <a:rPr lang="es-ES_tradnl" sz="1400">
                          <a:latin typeface="Arial"/>
                          <a:ea typeface="Times New Roman"/>
                        </a:rPr>
                        <a:t> (mg/m3)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449580" algn="l"/>
                        </a:tabLst>
                      </a:pPr>
                      <a:endParaRPr lang="es-ES_tradnl" sz="1400" dirty="0" smtClean="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449580" algn="l"/>
                        </a:tabLst>
                      </a:pPr>
                      <a:r>
                        <a:rPr lang="es-ES_tradnl" sz="1400" dirty="0" smtClean="0">
                          <a:latin typeface="Arial"/>
                          <a:ea typeface="Times New Roman"/>
                        </a:rPr>
                        <a:t>FÁBRICA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449580" algn="l"/>
                        </a:tabLst>
                      </a:pPr>
                      <a:endParaRPr lang="es-ES_tradnl" sz="1600" dirty="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449580" algn="l"/>
                        </a:tabLst>
                      </a:pPr>
                      <a:r>
                        <a:rPr lang="es-ES_tradnl" sz="1600" dirty="0">
                          <a:latin typeface="Arial"/>
                          <a:ea typeface="Times New Roman"/>
                        </a:rPr>
                        <a:t>Laboratorio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449580" algn="l"/>
                        </a:tabLst>
                      </a:pPr>
                      <a:endParaRPr lang="es-ES_tradnl" sz="1600" dirty="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  <a:tab pos="449580" algn="l"/>
                        </a:tabLst>
                      </a:pPr>
                      <a:r>
                        <a:rPr lang="es-ES_tradnl" sz="1600" dirty="0">
                          <a:latin typeface="Arial"/>
                          <a:ea typeface="Times New Roman"/>
                        </a:rPr>
                        <a:t>Cromo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latin typeface="Arial"/>
                          <a:ea typeface="Times New Roman"/>
                        </a:rPr>
                        <a:t>         0.04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latin typeface="Arial"/>
                          <a:ea typeface="Times New Roman"/>
                        </a:rPr>
                        <a:t>       mg/m3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latin typeface="Arial"/>
                          <a:ea typeface="Times New Roman"/>
                        </a:rPr>
                        <a:t>      VLA-ED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latin typeface="Arial"/>
                          <a:ea typeface="Times New Roman"/>
                        </a:rPr>
                        <a:t>0.01-0.05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latin typeface="Arial"/>
                          <a:ea typeface="Times New Roman"/>
                        </a:rPr>
                        <a:t>  mg/m3    VLA-ED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292080" y="2606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         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HIGIENE INDUSTRIAL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5536" y="692696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BIBLIOGRAFÍA</a:t>
            </a: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1457632"/>
            <a:ext cx="8424936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Real Decreto 485/1997 sobre disposiciones m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nimas en materia de se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ñ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alizaci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de seguridad y salud en el trabajo.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cnicas de prevenci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de riesgos laborales. Seguridad e Higiene en el trabajo. Editorial T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bar. 9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ª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Edici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n. Autor Jos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Mar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cort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 D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az.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Ley 31/1995, de 8 de noviembre, de Prevenci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de Riesgos Laborales.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RD 236/2006, de 30 de marzo, por el que establecen las medidas de protecci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de los trabajadores frente a los riesgos derivados de su exposici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al ruido.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RD 486/1997, de 14 de abril, por el que se establecen las disposiciones m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nimas de seguridad y salud en los lugares de trabajo.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Manual para el T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cnico de Prevenci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de Riesgos Laborales. Tomo II.  Editorial FC Editorial. 4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º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Edici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n. Autores: Agust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Gonz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lez, Pedro Mateo y Diego Gonz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lez.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RD 956/2008, de 6 de junio, por el que se aprueba la Instrucci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para la Recepci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de Cementos RC-08.</a:t>
            </a:r>
            <a:endParaRPr kumimoji="0" lang="es-E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Reglamento de los Servicios de Prevenci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(R.D. 39/1997)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RD 374/2001, de 6 de abril, sobre la protecci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de la salud y seguridad de los trabajadores contra los riesgos relacionados con los agentes qu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micos durante el trabajo.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Real Decreto 1435/1992 de 27 de octubre sobre M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quinas.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Art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culo: Dermatitis de contacto por cemento: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toxicocin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tica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del cromo y derivados. Fuentes de exposici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n. Autores: G. GIL TOCADOS,              A. MANRIQUE PLAZA, J.M. FERNANDEZ VOZMEDIANO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logo-ual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412776"/>
            <a:ext cx="1177925" cy="1119187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611560" y="620688"/>
            <a:ext cx="820891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PROYECTO FIN DE MÁSTER </a:t>
            </a:r>
          </a:p>
          <a:p>
            <a:r>
              <a:rPr lang="es-ES_tradnl" sz="16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(ESPECIALIDAD SEGURIDAD EN EL TRABAJO)</a:t>
            </a:r>
          </a:p>
          <a:p>
            <a:endParaRPr lang="es-ES_tradnl" sz="1600" b="1" dirty="0">
              <a:latin typeface="Arial" pitchFamily="34" charset="0"/>
              <a:cs typeface="Arial" pitchFamily="34" charset="0"/>
            </a:endParaRPr>
          </a:p>
          <a:p>
            <a:endParaRPr lang="es-ES_tradnl" sz="1600" b="1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b="1" dirty="0">
              <a:latin typeface="Arial" pitchFamily="34" charset="0"/>
              <a:cs typeface="Arial" pitchFamily="34" charset="0"/>
            </a:endParaRPr>
          </a:p>
          <a:p>
            <a:endParaRPr lang="es-ES_tradnl" sz="1600" b="1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b="1" dirty="0">
              <a:latin typeface="Arial" pitchFamily="34" charset="0"/>
              <a:cs typeface="Arial" pitchFamily="34" charset="0"/>
            </a:endParaRPr>
          </a:p>
          <a:p>
            <a:endParaRPr lang="es-ES_tradnl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UNIVERSIDAD DE ALMERÍA</a:t>
            </a:r>
          </a:p>
          <a:p>
            <a:r>
              <a:rPr lang="es-ES_tradnl" sz="16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EVALUACIÓN DE RIESGOS LABORALES</a:t>
            </a:r>
            <a:endParaRPr lang="es-ES" sz="16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39552" y="5517232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rgbClr val="CC0000"/>
                </a:solidFill>
              </a:rPr>
              <a:t>AUTOR: ÁLVARO GARCÍA GONZÁLEZ</a:t>
            </a:r>
          </a:p>
          <a:p>
            <a:r>
              <a:rPr lang="es-ES_tradnl" dirty="0" smtClean="0">
                <a:solidFill>
                  <a:srgbClr val="CC0000"/>
                </a:solidFill>
              </a:rPr>
              <a:t>TUTOR: Manuel Gómez Orea</a:t>
            </a:r>
          </a:p>
          <a:p>
            <a:r>
              <a:rPr lang="es-ES_tradnl" dirty="0" smtClean="0">
                <a:solidFill>
                  <a:srgbClr val="CC0000"/>
                </a:solidFill>
              </a:rPr>
              <a:t>JUNIO 2013</a:t>
            </a:r>
            <a:endParaRPr lang="es-ES_tradnl" dirty="0" smtClean="0">
              <a:solidFill>
                <a:srgbClr val="CC0000"/>
              </a:solidFill>
            </a:endParaRPr>
          </a:p>
          <a:p>
            <a:endParaRPr lang="es-ES" dirty="0"/>
          </a:p>
        </p:txBody>
      </p:sp>
      <p:pic>
        <p:nvPicPr>
          <p:cNvPr id="12292" name="Imagen 1"/>
          <p:cNvPicPr>
            <a:picLocks noChangeAspect="1" noChangeArrowheads="1"/>
          </p:cNvPicPr>
          <p:nvPr/>
        </p:nvPicPr>
        <p:blipFill>
          <a:blip r:embed="rId3" cstate="print"/>
          <a:srcRect l="29799" t="13829" r="27530" b="35777"/>
          <a:stretch>
            <a:fillRect/>
          </a:stretch>
        </p:blipFill>
        <p:spPr bwMode="auto">
          <a:xfrm>
            <a:off x="4139952" y="3429000"/>
            <a:ext cx="1389063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491880" y="4437112"/>
            <a:ext cx="2808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rgbClr val="F692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Máster en Prevención de                   </a:t>
            </a:r>
            <a:endParaRPr kumimoji="0" lang="es-E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rgbClr val="F692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Riesgos Laborales</a:t>
            </a:r>
            <a:endParaRPr kumimoji="0" lang="es-E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Universidad de Almería</a:t>
            </a: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292080" y="2606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SEGURIDAD EN EL TRABAJO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512" y="764704"/>
            <a:ext cx="8568952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3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PLANEAMIENTO GLOBAL DEL ESTUDIO</a:t>
            </a:r>
            <a:r>
              <a:rPr lang="es-ES_tradnl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2800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2800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5536" y="1772816"/>
            <a:ext cx="806489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ANÁLISIS DE LOS RIESGOS DERIVADOS DE LA ACTIVIDAD LABORAL</a:t>
            </a:r>
          </a:p>
          <a:p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Puesto de trabajo: Aparejador y jefe de obra.</a:t>
            </a: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Sección Obra</a:t>
            </a: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Sección Oficina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292080" y="2606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SEGURIDAD EN EL TRABAJO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512" y="764704"/>
            <a:ext cx="8568952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2800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2800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5536" y="836712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CRITERIOS DE EVALUACIÓN: </a:t>
            </a:r>
            <a:endParaRPr lang="es-E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051684" y="1959292"/>
          <a:ext cx="5760675" cy="4061996"/>
        </p:xfrm>
        <a:graphic>
          <a:graphicData uri="http://schemas.openxmlformats.org/drawingml/2006/table">
            <a:tbl>
              <a:tblPr/>
              <a:tblGrid>
                <a:gridCol w="719903"/>
                <a:gridCol w="1543582"/>
                <a:gridCol w="1748232"/>
                <a:gridCol w="1748958"/>
              </a:tblGrid>
              <a:tr h="1200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s-ES" sz="11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s-ES_tradnl" sz="1300" b="1" dirty="0" smtClean="0">
                          <a:latin typeface="Arial"/>
                          <a:ea typeface="Times New Roman"/>
                          <a:cs typeface="Times New Roman"/>
                        </a:rPr>
                        <a:t>Ligeramente dañino</a:t>
                      </a:r>
                      <a:endParaRPr lang="es-ES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s-ES_tradnl" sz="1300" b="1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_tradnl" sz="1300" b="1" dirty="0" smtClean="0">
                          <a:latin typeface="Arial"/>
                          <a:ea typeface="Times New Roman"/>
                          <a:cs typeface="Times New Roman"/>
                        </a:rPr>
                        <a:t>Dañino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s-ES_tradnl" sz="1300" b="1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_tradnl" sz="1300" b="1" dirty="0" smtClean="0">
                          <a:latin typeface="Arial"/>
                          <a:ea typeface="Times New Roman"/>
                          <a:cs typeface="Times New Roman"/>
                        </a:rPr>
                        <a:t>Extremadamente </a:t>
                      </a:r>
                      <a:r>
                        <a:rPr lang="es-ES_tradnl" sz="1300" b="1" dirty="0">
                          <a:latin typeface="Arial"/>
                          <a:ea typeface="Times New Roman"/>
                          <a:cs typeface="Times New Roman"/>
                        </a:rPr>
                        <a:t>dañino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  <a:cs typeface="Times New Roman"/>
                        </a:rPr>
                        <a:t>Baja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_tradnl" sz="1300" b="1" dirty="0">
                          <a:latin typeface="Arial"/>
                          <a:ea typeface="Times New Roman"/>
                          <a:cs typeface="Times New Roman"/>
                        </a:rPr>
                        <a:t>RIESGO TRIVIAL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  <a:cs typeface="Times New Roman"/>
                        </a:rPr>
                        <a:t>RIESGO TOLERABLE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  <a:cs typeface="Times New Roman"/>
                        </a:rPr>
                        <a:t>RIESGO MODERADO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  <a:cs typeface="Times New Roman"/>
                        </a:rPr>
                        <a:t>Media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  <a:cs typeface="Times New Roman"/>
                        </a:rPr>
                        <a:t>RIESGO TOLERABLE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  <a:cs typeface="Times New Roman"/>
                        </a:rPr>
                        <a:t>RIESGO MODERADO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  <a:cs typeface="Times New Roman"/>
                        </a:rPr>
                        <a:t>RIESGO IMPORTANTE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  <a:cs typeface="Times New Roman"/>
                        </a:rPr>
                        <a:t>Alta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  <a:cs typeface="Times New Roman"/>
                        </a:rPr>
                        <a:t>RIESGO MODERADO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  <a:cs typeface="Times New Roman"/>
                        </a:rPr>
                        <a:t>RIESGO IMPORTANTE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_tradnl" sz="1300" b="1" dirty="0">
                          <a:latin typeface="Arial"/>
                          <a:ea typeface="Times New Roman"/>
                          <a:cs typeface="Times New Roman"/>
                        </a:rPr>
                        <a:t>RIESGO INTOLERABLE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085" marR="4508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635896" y="148478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     CONSECUENCIAS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187624" y="1844824"/>
            <a:ext cx="5040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P</a:t>
            </a: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R</a:t>
            </a: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O</a:t>
            </a: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B</a:t>
            </a: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A</a:t>
            </a: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B</a:t>
            </a: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I</a:t>
            </a: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L</a:t>
            </a: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I</a:t>
            </a: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D</a:t>
            </a: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A</a:t>
            </a: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D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292080" y="2606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SEGURIDAD EN EL TRABAJO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512" y="764704"/>
            <a:ext cx="8568952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2800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2800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5536" y="83671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FICHAS DE EVALUACIÓN DE RIESGOS:                  OBRA</a:t>
            </a:r>
            <a:endParaRPr lang="es-E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611560" y="1412775"/>
          <a:ext cx="8064896" cy="2952330"/>
        </p:xfrm>
        <a:graphic>
          <a:graphicData uri="http://schemas.openxmlformats.org/drawingml/2006/table">
            <a:tbl>
              <a:tblPr/>
              <a:tblGrid>
                <a:gridCol w="2243159"/>
                <a:gridCol w="517840"/>
                <a:gridCol w="517840"/>
                <a:gridCol w="519059"/>
                <a:gridCol w="4266998"/>
              </a:tblGrid>
              <a:tr h="656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 dirty="0">
                          <a:latin typeface="Arial"/>
                          <a:ea typeface="Times New Roman"/>
                        </a:rPr>
                        <a:t>PELIGRO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EVALUACION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CAUSA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8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P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C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R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4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Caída de 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personas al mismo nivel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Times New Roman"/>
                        </a:rPr>
                        <a:t>B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Times New Roman"/>
                        </a:rPr>
                        <a:t>D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Times New Roman"/>
                        </a:rPr>
                        <a:t>TO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36195" lvl="0" indent="-342900">
                        <a:spcBef>
                          <a:spcPts val="200"/>
                        </a:spcBef>
                        <a:spcAft>
                          <a:spcPts val="100"/>
                        </a:spcAft>
                        <a:buFont typeface="Symbol"/>
                        <a:buChar char=""/>
                      </a:pPr>
                      <a:r>
                        <a:rPr lang="es-ES" sz="1300" i="0" dirty="0">
                          <a:solidFill>
                            <a:srgbClr val="CC0000"/>
                          </a:solidFill>
                          <a:latin typeface="Arial"/>
                          <a:ea typeface="Times New Roman"/>
                        </a:rPr>
                        <a:t>Falta de limpieza y orden en el puesto de trabajo</a:t>
                      </a:r>
                      <a:endParaRPr lang="es-ES" sz="1000" i="1" dirty="0">
                        <a:solidFill>
                          <a:srgbClr val="CC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4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300" dirty="0">
                        <a:latin typeface="Arial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Times New Roman"/>
                        </a:rPr>
                        <a:t>B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Times New Roman"/>
                        </a:rPr>
                        <a:t>D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Times New Roman"/>
                        </a:rPr>
                        <a:t>TO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36195" lvl="0" indent="-342900">
                        <a:spcBef>
                          <a:spcPts val="200"/>
                        </a:spcBef>
                        <a:spcAft>
                          <a:spcPts val="100"/>
                        </a:spcAft>
                        <a:buFont typeface="Symbol"/>
                        <a:buChar char=""/>
                      </a:pPr>
                      <a:r>
                        <a:rPr lang="es-ES" sz="1300" i="0" dirty="0">
                          <a:latin typeface="Arial"/>
                          <a:ea typeface="Times New Roman"/>
                        </a:rPr>
                        <a:t>Zonas de paso estrechas Escombros en zonas de paso</a:t>
                      </a:r>
                      <a:endParaRPr lang="es-ES" sz="1000" i="1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2843808" y="4365104"/>
          <a:ext cx="5904656" cy="1728192"/>
        </p:xfrm>
        <a:graphic>
          <a:graphicData uri="http://schemas.openxmlformats.org/drawingml/2006/table">
            <a:tbl>
              <a:tblPr/>
              <a:tblGrid>
                <a:gridCol w="525215"/>
                <a:gridCol w="525215"/>
                <a:gridCol w="526451"/>
                <a:gridCol w="4327775"/>
              </a:tblGrid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dirty="0">
                          <a:latin typeface="Arial"/>
                          <a:ea typeface="Times New Roman"/>
                        </a:rPr>
                        <a:t>M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Times New Roman"/>
                        </a:rPr>
                        <a:t>LD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Times New Roman"/>
                        </a:rPr>
                        <a:t>TO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36195" lvl="0" indent="-342900">
                        <a:spcBef>
                          <a:spcPts val="200"/>
                        </a:spcBef>
                        <a:spcAft>
                          <a:spcPts val="100"/>
                        </a:spcAft>
                        <a:buFont typeface="Symbol"/>
                        <a:buChar char=""/>
                      </a:pPr>
                      <a:r>
                        <a:rPr lang="es-ES" sz="1300" i="0" dirty="0">
                          <a:latin typeface="Arial"/>
                          <a:ea typeface="Times New Roman"/>
                        </a:rPr>
                        <a:t>Desniveles de terreno.</a:t>
                      </a:r>
                      <a:endParaRPr lang="es-ES" sz="1000" i="1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dirty="0">
                          <a:latin typeface="Arial"/>
                          <a:ea typeface="Times New Roman"/>
                        </a:rPr>
                        <a:t>B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Times New Roman"/>
                        </a:rPr>
                        <a:t>ED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Times New Roman"/>
                        </a:rPr>
                        <a:t>M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36195" lvl="0" indent="-342900">
                        <a:spcBef>
                          <a:spcPts val="200"/>
                        </a:spcBef>
                        <a:spcAft>
                          <a:spcPts val="100"/>
                        </a:spcAft>
                        <a:buFont typeface="Symbol"/>
                        <a:buChar char=""/>
                      </a:pPr>
                      <a:r>
                        <a:rPr lang="es-ES" sz="1300" i="0" dirty="0">
                          <a:latin typeface="Arial"/>
                          <a:ea typeface="Times New Roman"/>
                        </a:rPr>
                        <a:t>Trabajos en cubiertas inclinadas.</a:t>
                      </a:r>
                      <a:endParaRPr lang="es-ES" sz="1000" i="1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8" name="17 Conector recto"/>
          <p:cNvCxnSpPr/>
          <p:nvPr/>
        </p:nvCxnSpPr>
        <p:spPr>
          <a:xfrm rot="5400000">
            <a:off x="-288540" y="5265204"/>
            <a:ext cx="180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292080" y="2606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         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HIGIENE INDUSTRIAL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512" y="764704"/>
            <a:ext cx="8568952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3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PLANEAMIENTO GLOBAL DEL ESTUDIO</a:t>
            </a:r>
            <a:r>
              <a:rPr lang="es-ES_tradnl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2800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2800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5536" y="1772816"/>
            <a:ext cx="80648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EVALUACIÓN DE LAS CONDICIONES AMBIENTALES PRODUCIDAS POR:</a:t>
            </a: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      </a:t>
            </a: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sz="2800" dirty="0" smtClean="0">
                <a:latin typeface="Arial" pitchFamily="34" charset="0"/>
                <a:cs typeface="Arial" pitchFamily="34" charset="0"/>
              </a:rPr>
              <a:t>    CONTAMINATES QUÍMICOS          CROMO</a:t>
            </a: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539552" y="4437112"/>
            <a:ext cx="216024" cy="144016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10" name="9 Flecha derecha"/>
          <p:cNvSpPr/>
          <p:nvPr/>
        </p:nvSpPr>
        <p:spPr>
          <a:xfrm>
            <a:off x="6012160" y="4365104"/>
            <a:ext cx="288032" cy="360040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292080" y="2606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SEGURIDAD EN EL TRABAJO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512" y="764704"/>
            <a:ext cx="8568952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2800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2800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5536" y="83671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FICHAS DE EVALUACIÓN DE RIESGOS:                  OBRA</a:t>
            </a:r>
            <a:endParaRPr lang="es-E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611560" y="1412775"/>
          <a:ext cx="8064896" cy="3000335"/>
        </p:xfrm>
        <a:graphic>
          <a:graphicData uri="http://schemas.openxmlformats.org/drawingml/2006/table">
            <a:tbl>
              <a:tblPr/>
              <a:tblGrid>
                <a:gridCol w="2243159"/>
                <a:gridCol w="517840"/>
                <a:gridCol w="517840"/>
                <a:gridCol w="519059"/>
                <a:gridCol w="4266998"/>
              </a:tblGrid>
              <a:tr h="656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 dirty="0">
                          <a:latin typeface="Arial"/>
                          <a:ea typeface="Times New Roman"/>
                        </a:rPr>
                        <a:t>PELIGRO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EVALUACION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CAUSA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8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P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C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R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Caída de 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personas al mismo nivel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dirty="0">
                          <a:latin typeface="Arial"/>
                          <a:ea typeface="Times New Roman"/>
                        </a:rPr>
                        <a:t>M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Times New Roman"/>
                        </a:rPr>
                        <a:t>LD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Times New Roman"/>
                        </a:rPr>
                        <a:t>TO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36195" lvl="0" indent="-342900">
                        <a:spcBef>
                          <a:spcPts val="200"/>
                        </a:spcBef>
                        <a:spcAft>
                          <a:spcPts val="100"/>
                        </a:spcAft>
                        <a:buFont typeface="Symbol"/>
                        <a:buChar char=""/>
                      </a:pPr>
                      <a:r>
                        <a:rPr lang="es-ES" sz="1300" i="0" dirty="0">
                          <a:latin typeface="Arial"/>
                          <a:ea typeface="Times New Roman"/>
                        </a:rPr>
                        <a:t>Tropiezos y resbalones.</a:t>
                      </a:r>
                      <a:endParaRPr lang="es-ES" sz="1000" i="1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4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dirty="0">
                          <a:latin typeface="Arial"/>
                          <a:ea typeface="Times New Roman"/>
                        </a:rPr>
                        <a:t>Caída de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dirty="0">
                          <a:latin typeface="Arial"/>
                          <a:ea typeface="Times New Roman"/>
                        </a:rPr>
                        <a:t> personas a distinto nivel.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300" b="0">
                          <a:latin typeface="Arial"/>
                        </a:rPr>
                        <a:t>B</a:t>
                      </a:r>
                      <a:endParaRPr lang="es-ES" sz="1000" b="1">
                        <a:latin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300" b="0">
                          <a:latin typeface="Arial"/>
                        </a:rPr>
                        <a:t>ED</a:t>
                      </a:r>
                      <a:endParaRPr lang="es-ES" sz="1000" b="1">
                        <a:latin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300" b="0">
                          <a:latin typeface="Arial"/>
                        </a:rPr>
                        <a:t>M</a:t>
                      </a:r>
                      <a:endParaRPr lang="es-ES" sz="1000" b="1">
                        <a:latin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36195" lvl="0" indent="-342900">
                        <a:spcBef>
                          <a:spcPts val="200"/>
                        </a:spcBef>
                        <a:spcAft>
                          <a:spcPts val="100"/>
                        </a:spcAft>
                        <a:buFont typeface="Symbol"/>
                        <a:buChar char=""/>
                      </a:pPr>
                      <a:r>
                        <a:rPr lang="es-ES" sz="1300" i="0" dirty="0">
                          <a:latin typeface="Arial"/>
                          <a:ea typeface="Times New Roman"/>
                        </a:rPr>
                        <a:t>Plataformas de trabajo</a:t>
                      </a:r>
                      <a:endParaRPr lang="es-ES" sz="1000" i="1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8" name="17 Conector recto"/>
          <p:cNvCxnSpPr/>
          <p:nvPr/>
        </p:nvCxnSpPr>
        <p:spPr>
          <a:xfrm rot="5400000">
            <a:off x="-288540" y="5265204"/>
            <a:ext cx="180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rot="10800000">
            <a:off x="611560" y="3429000"/>
            <a:ext cx="223224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19 Tabla"/>
          <p:cNvGraphicFramePr>
            <a:graphicFrameLocks noGrp="1"/>
          </p:cNvGraphicFramePr>
          <p:nvPr/>
        </p:nvGraphicFramePr>
        <p:xfrm>
          <a:off x="2843808" y="4437112"/>
          <a:ext cx="5893745" cy="1872208"/>
        </p:xfrm>
        <a:graphic>
          <a:graphicData uri="http://schemas.openxmlformats.org/drawingml/2006/table">
            <a:tbl>
              <a:tblPr/>
              <a:tblGrid>
                <a:gridCol w="524245"/>
                <a:gridCol w="524245"/>
                <a:gridCol w="525479"/>
                <a:gridCol w="4319776"/>
              </a:tblGrid>
              <a:tr h="1032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dirty="0" smtClean="0">
                          <a:latin typeface="Arial"/>
                          <a:ea typeface="Times New Roman"/>
                        </a:rPr>
                        <a:t>B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dirty="0" smtClean="0">
                          <a:latin typeface="Arial"/>
                          <a:ea typeface="Times New Roman"/>
                        </a:rPr>
                        <a:t>ED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dirty="0" smtClean="0">
                          <a:latin typeface="Arial"/>
                          <a:ea typeface="Times New Roman"/>
                        </a:rPr>
                        <a:t>M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36195" lvl="0" indent="-342900">
                        <a:spcBef>
                          <a:spcPts val="200"/>
                        </a:spcBef>
                        <a:spcAft>
                          <a:spcPts val="100"/>
                        </a:spcAft>
                        <a:buFont typeface="Symbol"/>
                        <a:buChar char=""/>
                      </a:pPr>
                      <a:r>
                        <a:rPr lang="es-ES" sz="1300" i="0" dirty="0" smtClean="0">
                          <a:solidFill>
                            <a:srgbClr val="CC0000"/>
                          </a:solidFill>
                          <a:latin typeface="Arial"/>
                          <a:ea typeface="Times New Roman"/>
                        </a:rPr>
                        <a:t>Trabajos en altura</a:t>
                      </a:r>
                      <a:endParaRPr lang="es-ES" sz="1000" i="1" dirty="0">
                        <a:solidFill>
                          <a:srgbClr val="CC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093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300" b="0">
                          <a:latin typeface="Arial"/>
                        </a:rPr>
                        <a:t>B</a:t>
                      </a:r>
                      <a:endParaRPr lang="es-ES" sz="1000" b="1">
                        <a:latin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300" b="0">
                          <a:latin typeface="Arial"/>
                        </a:rPr>
                        <a:t>ED</a:t>
                      </a:r>
                      <a:endParaRPr lang="es-ES" sz="1000" b="1">
                        <a:latin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300" b="0" dirty="0">
                          <a:latin typeface="Arial"/>
                        </a:rPr>
                        <a:t>M</a:t>
                      </a:r>
                      <a:endParaRPr lang="es-ES" sz="1000" b="1" dirty="0">
                        <a:latin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36195" lvl="0" indent="-342900">
                        <a:spcBef>
                          <a:spcPts val="200"/>
                        </a:spcBef>
                        <a:spcAft>
                          <a:spcPts val="100"/>
                        </a:spcAft>
                        <a:buFont typeface="Symbol"/>
                        <a:buChar char=""/>
                      </a:pPr>
                      <a:r>
                        <a:rPr lang="es-ES" sz="1300" i="0" dirty="0" smtClean="0">
                          <a:latin typeface="Arial"/>
                          <a:ea typeface="Times New Roman"/>
                        </a:rPr>
                        <a:t>Realizar operaciones en cubiertas sin protección</a:t>
                      </a:r>
                      <a:endParaRPr lang="es-ES" sz="1000" i="1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292080" y="2606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SEGURIDAD EN EL TRABAJO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512" y="764704"/>
            <a:ext cx="8568952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2800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2800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5536" y="83671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FICHAS DE EVALUACIÓN DE RIESGOS:                  OBRA</a:t>
            </a:r>
            <a:endParaRPr lang="es-E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611560" y="1412775"/>
          <a:ext cx="8064896" cy="4032450"/>
        </p:xfrm>
        <a:graphic>
          <a:graphicData uri="http://schemas.openxmlformats.org/drawingml/2006/table">
            <a:tbl>
              <a:tblPr/>
              <a:tblGrid>
                <a:gridCol w="2243159"/>
                <a:gridCol w="517840"/>
                <a:gridCol w="517840"/>
                <a:gridCol w="519059"/>
                <a:gridCol w="4266998"/>
              </a:tblGrid>
              <a:tr h="656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 dirty="0">
                          <a:latin typeface="Arial"/>
                          <a:ea typeface="Times New Roman"/>
                        </a:rPr>
                        <a:t>PELIGRO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EVALUACION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CAUSA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8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P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C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R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1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latin typeface="Arial"/>
                          <a:ea typeface="Times New Roman"/>
                        </a:rPr>
                        <a:t>   </a:t>
                      </a:r>
                      <a:r>
                        <a:rPr lang="es-ES_tradnl" sz="1400" baseline="0" dirty="0" smtClean="0">
                          <a:latin typeface="Arial"/>
                          <a:ea typeface="Times New Roman"/>
                        </a:rPr>
                        <a:t>  </a:t>
                      </a:r>
                      <a:r>
                        <a:rPr lang="es-ES_tradnl" sz="1400" dirty="0" smtClean="0">
                          <a:latin typeface="Arial"/>
                          <a:ea typeface="Times New Roman"/>
                        </a:rPr>
                        <a:t>Caída de objetos por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latin typeface="Arial"/>
                          <a:ea typeface="Times New Roman"/>
                        </a:rPr>
                        <a:t>     desplome o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latin typeface="Arial"/>
                          <a:ea typeface="Times New Roman"/>
                        </a:rPr>
                        <a:t>     derrumbamiento.</a:t>
                      </a:r>
                      <a:endParaRPr lang="es-ES" sz="14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dirty="0">
                          <a:latin typeface="Arial"/>
                          <a:ea typeface="Times New Roman"/>
                        </a:rPr>
                        <a:t>B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Times New Roman"/>
                        </a:rPr>
                        <a:t>D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Times New Roman"/>
                        </a:rPr>
                        <a:t>TO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36195" lvl="0" indent="-342900">
                        <a:spcBef>
                          <a:spcPts val="200"/>
                        </a:spcBef>
                        <a:spcAft>
                          <a:spcPts val="100"/>
                        </a:spcAft>
                        <a:buFont typeface="Symbol"/>
                        <a:buChar char=""/>
                      </a:pPr>
                      <a:r>
                        <a:rPr lang="es-ES" sz="1300" i="0">
                          <a:latin typeface="Arial"/>
                          <a:ea typeface="Times New Roman"/>
                        </a:rPr>
                        <a:t>Encofrados diversos.</a:t>
                      </a:r>
                      <a:endParaRPr lang="es-ES" sz="1000" i="1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Times New Roman"/>
                        </a:rPr>
                        <a:t>B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Times New Roman"/>
                        </a:rPr>
                        <a:t>D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Times New Roman"/>
                        </a:rPr>
                        <a:t>TO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36195" lvl="0" indent="-342900">
                        <a:spcBef>
                          <a:spcPts val="200"/>
                        </a:spcBef>
                        <a:spcAft>
                          <a:spcPts val="100"/>
                        </a:spcAft>
                        <a:buFont typeface="Symbol"/>
                        <a:buChar char=""/>
                      </a:pPr>
                      <a:r>
                        <a:rPr lang="es-ES" sz="1300" i="0">
                          <a:latin typeface="Arial"/>
                          <a:ea typeface="Times New Roman"/>
                        </a:rPr>
                        <a:t>Demolición de falsos techos o elementos ruinosos.</a:t>
                      </a:r>
                      <a:endParaRPr lang="es-ES" sz="1000" i="1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4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dirty="0" smtClean="0">
                          <a:latin typeface="Arial"/>
                          <a:ea typeface="Times New Roman"/>
                        </a:rPr>
                        <a:t>.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Times New Roman"/>
                        </a:rPr>
                        <a:t>M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Times New Roman"/>
                        </a:rPr>
                        <a:t>LD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Times New Roman"/>
                        </a:rPr>
                        <a:t>TO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36195" lvl="0" indent="-342900">
                        <a:spcBef>
                          <a:spcPts val="200"/>
                        </a:spcBef>
                        <a:spcAft>
                          <a:spcPts val="100"/>
                        </a:spcAft>
                        <a:buFont typeface="Symbol"/>
                        <a:buChar char=""/>
                      </a:pPr>
                      <a:r>
                        <a:rPr lang="es-ES" sz="1300" i="0" dirty="0">
                          <a:latin typeface="Arial"/>
                          <a:ea typeface="Times New Roman"/>
                        </a:rPr>
                        <a:t>Materiales y herramientas.</a:t>
                      </a:r>
                      <a:endParaRPr lang="es-ES" sz="1000" i="1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8" name="17 Conector recto"/>
          <p:cNvCxnSpPr/>
          <p:nvPr/>
        </p:nvCxnSpPr>
        <p:spPr>
          <a:xfrm rot="5400000">
            <a:off x="-288540" y="5265204"/>
            <a:ext cx="180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611560" y="4437112"/>
          <a:ext cx="8064897" cy="1717905"/>
        </p:xfrm>
        <a:graphic>
          <a:graphicData uri="http://schemas.openxmlformats.org/drawingml/2006/table">
            <a:tbl>
              <a:tblPr/>
              <a:tblGrid>
                <a:gridCol w="2243160"/>
                <a:gridCol w="517840"/>
                <a:gridCol w="517840"/>
                <a:gridCol w="519058"/>
                <a:gridCol w="4266999"/>
              </a:tblGrid>
              <a:tr h="1224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dirty="0">
                          <a:latin typeface="Arial"/>
                          <a:ea typeface="Times New Roman"/>
                        </a:rPr>
                        <a:t>   </a:t>
                      </a:r>
                      <a:endParaRPr lang="es-ES_tradnl" sz="1300" dirty="0" smtClean="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dirty="0" smtClean="0">
                          <a:latin typeface="Arial"/>
                          <a:ea typeface="Times New Roman"/>
                        </a:rPr>
                        <a:t>     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300" dirty="0" smtClean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300" dirty="0" smtClean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300" dirty="0" smtClean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300" dirty="0" smtClean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300" dirty="0" smtClean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300" dirty="0" smtClean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dirty="0" smtClean="0">
                          <a:latin typeface="Arial"/>
                          <a:ea typeface="Times New Roman"/>
                        </a:rPr>
                        <a:t>B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300" dirty="0" smtClean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300" dirty="0" smtClean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300" dirty="0" smtClean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300" dirty="0" smtClean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300" dirty="0" smtClean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300" dirty="0" smtClean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dirty="0" smtClean="0">
                          <a:latin typeface="Arial"/>
                          <a:ea typeface="Times New Roman"/>
                        </a:rPr>
                        <a:t>ED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300" dirty="0" smtClean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300" dirty="0" smtClean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300" dirty="0" smtClean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300" dirty="0" smtClean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300" dirty="0" smtClean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300" dirty="0" smtClean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dirty="0" smtClean="0">
                          <a:latin typeface="Arial"/>
                          <a:ea typeface="Times New Roman"/>
                        </a:rPr>
                        <a:t>M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42900" marR="36195" lvl="0" indent="-342900">
                        <a:spcBef>
                          <a:spcPts val="200"/>
                        </a:spcBef>
                        <a:spcAft>
                          <a:spcPts val="100"/>
                        </a:spcAft>
                        <a:buFont typeface="Symbol"/>
                        <a:buChar char=""/>
                      </a:pPr>
                      <a:endParaRPr lang="es-ES" sz="1300" i="0" dirty="0" smtClean="0">
                        <a:latin typeface="Arial"/>
                        <a:ea typeface="Times New Roman"/>
                      </a:endParaRPr>
                    </a:p>
                    <a:p>
                      <a:pPr marL="342900" marR="36195" lvl="0" indent="-342900">
                        <a:spcBef>
                          <a:spcPts val="200"/>
                        </a:spcBef>
                        <a:spcAft>
                          <a:spcPts val="100"/>
                        </a:spcAft>
                        <a:buFont typeface="Symbol"/>
                        <a:buChar char=""/>
                      </a:pPr>
                      <a:endParaRPr lang="es-ES" sz="1300" i="0" dirty="0" smtClean="0">
                        <a:latin typeface="Arial"/>
                        <a:ea typeface="Times New Roman"/>
                      </a:endParaRPr>
                    </a:p>
                    <a:p>
                      <a:pPr marL="342900" marR="36195" lvl="0" indent="-342900">
                        <a:spcBef>
                          <a:spcPts val="200"/>
                        </a:spcBef>
                        <a:spcAft>
                          <a:spcPts val="100"/>
                        </a:spcAft>
                        <a:buFont typeface="Symbol"/>
                        <a:buChar char=""/>
                      </a:pPr>
                      <a:endParaRPr lang="es-ES" sz="1300" i="0" dirty="0" smtClean="0">
                        <a:latin typeface="Arial"/>
                        <a:ea typeface="Times New Roman"/>
                      </a:endParaRPr>
                    </a:p>
                    <a:p>
                      <a:pPr marL="342900" marR="36195" lvl="0" indent="-342900">
                        <a:spcBef>
                          <a:spcPts val="200"/>
                        </a:spcBef>
                        <a:spcAft>
                          <a:spcPts val="100"/>
                        </a:spcAft>
                        <a:buFont typeface="Symbol"/>
                        <a:buChar char=""/>
                      </a:pPr>
                      <a:endParaRPr lang="es-ES" sz="1300" i="0" dirty="0" smtClean="0">
                        <a:latin typeface="Arial"/>
                        <a:ea typeface="Times New Roman"/>
                      </a:endParaRPr>
                    </a:p>
                    <a:p>
                      <a:pPr marL="342900" marR="36195" lvl="0" indent="-342900">
                        <a:spcBef>
                          <a:spcPts val="200"/>
                        </a:spcBef>
                        <a:spcAft>
                          <a:spcPts val="100"/>
                        </a:spcAft>
                        <a:buFont typeface="Symbol"/>
                        <a:buNone/>
                      </a:pPr>
                      <a:r>
                        <a:rPr lang="es-ES" sz="1300" i="0" baseline="0" dirty="0" smtClean="0">
                          <a:latin typeface="Arial"/>
                          <a:ea typeface="Times New Roman"/>
                        </a:rPr>
                        <a:t> </a:t>
                      </a:r>
                    </a:p>
                    <a:p>
                      <a:pPr marL="342900" marR="36195" lvl="0" indent="-342900">
                        <a:spcBef>
                          <a:spcPts val="200"/>
                        </a:spcBef>
                        <a:spcAft>
                          <a:spcPts val="100"/>
                        </a:spcAft>
                        <a:buFont typeface="Symbol"/>
                        <a:buNone/>
                      </a:pPr>
                      <a:r>
                        <a:rPr lang="es-ES" sz="1300" i="0" baseline="0" dirty="0" smtClean="0">
                          <a:latin typeface="Arial"/>
                          <a:ea typeface="Times New Roman"/>
                        </a:rPr>
                        <a:t>   </a:t>
                      </a:r>
                      <a:r>
                        <a:rPr lang="es-ES" sz="1300" i="0" baseline="0" dirty="0" smtClean="0">
                          <a:solidFill>
                            <a:srgbClr val="CC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s-ES" sz="1300" i="0" dirty="0" smtClean="0">
                          <a:solidFill>
                            <a:srgbClr val="CC0000"/>
                          </a:solidFill>
                          <a:latin typeface="Arial"/>
                          <a:ea typeface="Times New Roman"/>
                        </a:rPr>
                        <a:t>Sobrecarga </a:t>
                      </a:r>
                      <a:r>
                        <a:rPr lang="es-ES" sz="1300" i="0" dirty="0">
                          <a:solidFill>
                            <a:srgbClr val="CC0000"/>
                          </a:solidFill>
                          <a:latin typeface="Arial"/>
                          <a:ea typeface="Times New Roman"/>
                        </a:rPr>
                        <a:t>de estructura.</a:t>
                      </a:r>
                      <a:endParaRPr lang="es-ES" sz="1000" i="1" dirty="0">
                        <a:solidFill>
                          <a:srgbClr val="CC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7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3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342900" marR="36195" lvl="0" indent="-342900">
                        <a:spcBef>
                          <a:spcPts val="200"/>
                        </a:spcBef>
                        <a:spcAft>
                          <a:spcPts val="100"/>
                        </a:spcAft>
                        <a:buFont typeface="Symbol"/>
                        <a:buChar char=""/>
                      </a:pPr>
                      <a:endParaRPr lang="es-ES" sz="1000" i="1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292080" y="2606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SEGURIDAD EN EL TRABAJO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512" y="764704"/>
            <a:ext cx="8568952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2800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2800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5536" y="83671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FICHAS DE EVALUACIÓN DE RIESGOS:                  OBRA</a:t>
            </a:r>
            <a:endParaRPr lang="es-E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611560" y="1412775"/>
          <a:ext cx="8064896" cy="3000335"/>
        </p:xfrm>
        <a:graphic>
          <a:graphicData uri="http://schemas.openxmlformats.org/drawingml/2006/table">
            <a:tbl>
              <a:tblPr/>
              <a:tblGrid>
                <a:gridCol w="2243159"/>
                <a:gridCol w="517840"/>
                <a:gridCol w="517840"/>
                <a:gridCol w="519059"/>
                <a:gridCol w="4266998"/>
              </a:tblGrid>
              <a:tr h="656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 dirty="0">
                          <a:latin typeface="Arial"/>
                          <a:ea typeface="Times New Roman"/>
                        </a:rPr>
                        <a:t>PELIGRO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EVALUACION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CAUSA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8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P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C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R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dirty="0">
                          <a:latin typeface="Arial"/>
                          <a:ea typeface="Times New Roman"/>
                        </a:rPr>
                        <a:t>Choque 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dirty="0">
                          <a:latin typeface="Arial"/>
                          <a:ea typeface="Times New Roman"/>
                        </a:rPr>
                        <a:t>contra objetos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dirty="0">
                          <a:latin typeface="Arial"/>
                          <a:ea typeface="Times New Roman"/>
                        </a:rPr>
                        <a:t> inmóviles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Times New Roman"/>
                        </a:rPr>
                        <a:t>B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Times New Roman"/>
                        </a:rPr>
                        <a:t>D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Times New Roman"/>
                        </a:rPr>
                        <a:t>TO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36195" lvl="0" indent="-342900">
                        <a:spcBef>
                          <a:spcPts val="200"/>
                        </a:spcBef>
                        <a:spcAft>
                          <a:spcPts val="100"/>
                        </a:spcAft>
                        <a:buFont typeface="Symbol"/>
                        <a:buChar char=""/>
                      </a:pPr>
                      <a:r>
                        <a:rPr lang="es-ES" sz="1300" i="0" dirty="0">
                          <a:latin typeface="Arial"/>
                          <a:ea typeface="Times New Roman"/>
                        </a:rPr>
                        <a:t>Falta de orden y limpieza. Zonas de trabajo y de paso estrechas.</a:t>
                      </a:r>
                      <a:endParaRPr lang="es-ES" sz="1000" i="1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4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3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Arial"/>
                          <a:ea typeface="Times New Roman"/>
                        </a:rPr>
                        <a:t>A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00">
                          <a:latin typeface="Arial"/>
                          <a:ea typeface="Times New Roman"/>
                        </a:rPr>
                        <a:t>LD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00">
                          <a:latin typeface="Arial"/>
                          <a:ea typeface="Times New Roman"/>
                        </a:rPr>
                        <a:t>M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36195" lvl="0" indent="-342900">
                        <a:spcBef>
                          <a:spcPts val="200"/>
                        </a:spcBef>
                        <a:spcAft>
                          <a:spcPts val="100"/>
                        </a:spcAft>
                        <a:buFont typeface="Symbol"/>
                        <a:buChar char=""/>
                      </a:pPr>
                      <a:r>
                        <a:rPr lang="es-ES" sz="1300" i="0" dirty="0">
                          <a:latin typeface="Arial"/>
                          <a:ea typeface="Times New Roman"/>
                        </a:rPr>
                        <a:t>Falta de organización en cuanto a acopio de materiales y colocación de maquinaria</a:t>
                      </a:r>
                      <a:endParaRPr lang="es-ES" sz="1000" i="1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8" name="17 Conector recto"/>
          <p:cNvCxnSpPr/>
          <p:nvPr/>
        </p:nvCxnSpPr>
        <p:spPr>
          <a:xfrm rot="5400000">
            <a:off x="-288540" y="5265204"/>
            <a:ext cx="180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611560" y="4437112"/>
          <a:ext cx="8064897" cy="1728192"/>
        </p:xfrm>
        <a:graphic>
          <a:graphicData uri="http://schemas.openxmlformats.org/drawingml/2006/table">
            <a:tbl>
              <a:tblPr/>
              <a:tblGrid>
                <a:gridCol w="2243160"/>
                <a:gridCol w="517840"/>
                <a:gridCol w="517840"/>
                <a:gridCol w="519058"/>
                <a:gridCol w="4266999"/>
              </a:tblGrid>
              <a:tr h="12344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dirty="0">
                          <a:latin typeface="Arial"/>
                          <a:ea typeface="Times New Roman"/>
                        </a:rPr>
                        <a:t>Choque 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dirty="0">
                          <a:latin typeface="Arial"/>
                          <a:ea typeface="Times New Roman"/>
                        </a:rPr>
                        <a:t>contra objetos móviles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Times New Roman"/>
                        </a:rPr>
                        <a:t>B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Times New Roman"/>
                        </a:rPr>
                        <a:t>ED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Times New Roman"/>
                        </a:rPr>
                        <a:t>M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36195" lvl="0" indent="-342900">
                        <a:spcBef>
                          <a:spcPts val="200"/>
                        </a:spcBef>
                        <a:spcAft>
                          <a:spcPts val="100"/>
                        </a:spcAft>
                        <a:buFont typeface="Symbol"/>
                        <a:buChar char=""/>
                      </a:pPr>
                      <a:r>
                        <a:rPr lang="es-ES" sz="1300" i="0">
                          <a:latin typeface="Arial"/>
                          <a:ea typeface="Times New Roman"/>
                        </a:rPr>
                        <a:t>Falta protector </a:t>
                      </a:r>
                      <a:endParaRPr lang="es-ES" sz="1000" i="1">
                        <a:latin typeface="Times New Roman"/>
                        <a:ea typeface="Times New Roman"/>
                      </a:endParaRPr>
                    </a:p>
                    <a:p>
                      <a:pPr marL="254000" marR="36195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s-ES" sz="1300" i="0">
                          <a:latin typeface="Arial"/>
                          <a:ea typeface="Times New Roman"/>
                        </a:rPr>
                        <a:t>   hormigonera</a:t>
                      </a:r>
                      <a:endParaRPr lang="es-ES" sz="1000" i="1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7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3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Times New Roman"/>
                        </a:rPr>
                        <a:t>B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Times New Roman"/>
                        </a:rPr>
                        <a:t> D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Times New Roman"/>
                        </a:rPr>
                        <a:t>TO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36195" lvl="0" indent="-342900">
                        <a:spcBef>
                          <a:spcPts val="200"/>
                        </a:spcBef>
                        <a:spcAft>
                          <a:spcPts val="100"/>
                        </a:spcAft>
                        <a:buFont typeface="Symbol"/>
                        <a:buChar char=""/>
                      </a:pPr>
                      <a:r>
                        <a:rPr lang="es-ES" sz="1300" i="0" dirty="0">
                          <a:solidFill>
                            <a:srgbClr val="CC0000"/>
                          </a:solidFill>
                          <a:latin typeface="Arial"/>
                          <a:ea typeface="Times New Roman"/>
                        </a:rPr>
                        <a:t>Máquinas. Materiales transportados.</a:t>
                      </a:r>
                      <a:endParaRPr lang="es-ES" sz="1000" i="1" dirty="0">
                        <a:solidFill>
                          <a:srgbClr val="CC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292080" y="2606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SEGURIDAD EN EL TRABAJO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512" y="764704"/>
            <a:ext cx="8568952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2800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2800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5536" y="83671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FICHAS DE EVALUACIÓN DE RIESGOS:                  OBRA</a:t>
            </a:r>
            <a:endParaRPr lang="es-E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611560" y="1412775"/>
          <a:ext cx="8064896" cy="3000335"/>
        </p:xfrm>
        <a:graphic>
          <a:graphicData uri="http://schemas.openxmlformats.org/drawingml/2006/table">
            <a:tbl>
              <a:tblPr/>
              <a:tblGrid>
                <a:gridCol w="2243159"/>
                <a:gridCol w="517840"/>
                <a:gridCol w="517840"/>
                <a:gridCol w="519059"/>
                <a:gridCol w="4266998"/>
              </a:tblGrid>
              <a:tr h="656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 dirty="0">
                          <a:latin typeface="Arial"/>
                          <a:ea typeface="Times New Roman"/>
                        </a:rPr>
                        <a:t>PELIGRO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EVALUACION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CAUSA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8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P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C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R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dirty="0" err="1">
                          <a:latin typeface="Arial"/>
                          <a:ea typeface="Times New Roman"/>
                        </a:rPr>
                        <a:t>Atrapamiento</a:t>
                      </a:r>
                      <a:r>
                        <a:rPr lang="es-ES_tradnl" sz="1300" dirty="0">
                          <a:latin typeface="Arial"/>
                          <a:ea typeface="Times New Roman"/>
                        </a:rPr>
                        <a:t> por o entre objetos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Times New Roman"/>
                        </a:rPr>
                        <a:t>B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Times New Roman"/>
                        </a:rPr>
                        <a:t>ED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Times New Roman"/>
                        </a:rPr>
                        <a:t>M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36195" lvl="0" indent="-342900">
                        <a:spcBef>
                          <a:spcPts val="200"/>
                        </a:spcBef>
                        <a:spcAft>
                          <a:spcPts val="100"/>
                        </a:spcAft>
                        <a:buFont typeface="Symbol"/>
                        <a:buChar char=""/>
                      </a:pPr>
                      <a:r>
                        <a:rPr lang="es-ES" sz="1300" i="0" dirty="0">
                          <a:latin typeface="Arial"/>
                          <a:ea typeface="Times New Roman"/>
                        </a:rPr>
                        <a:t>Incorrecta utilización de los equipos de trabajo y máquinas </a:t>
                      </a:r>
                      <a:endParaRPr lang="es-ES" sz="1000" i="1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4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3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dirty="0">
                          <a:latin typeface="Arial"/>
                          <a:ea typeface="Times New Roman"/>
                        </a:rPr>
                        <a:t>M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Times New Roman"/>
                        </a:rPr>
                        <a:t>LD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Times New Roman"/>
                        </a:rPr>
                        <a:t>TO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36195" lvl="0" indent="-342900">
                        <a:spcBef>
                          <a:spcPts val="200"/>
                        </a:spcBef>
                        <a:spcAft>
                          <a:spcPts val="100"/>
                        </a:spcAft>
                        <a:buFont typeface="Symbol"/>
                        <a:buChar char=""/>
                      </a:pPr>
                      <a:r>
                        <a:rPr lang="es-ES" sz="1300" i="0" dirty="0">
                          <a:solidFill>
                            <a:srgbClr val="CC0000"/>
                          </a:solidFill>
                          <a:latin typeface="Arial"/>
                          <a:ea typeface="Times New Roman"/>
                        </a:rPr>
                        <a:t>Equipos de trabajo no idóneos.</a:t>
                      </a:r>
                      <a:endParaRPr lang="es-ES" sz="1000" i="1" dirty="0">
                        <a:solidFill>
                          <a:srgbClr val="CC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8" name="17 Conector recto"/>
          <p:cNvCxnSpPr/>
          <p:nvPr/>
        </p:nvCxnSpPr>
        <p:spPr>
          <a:xfrm rot="5400000">
            <a:off x="-288540" y="5265204"/>
            <a:ext cx="180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611560" y="4437112"/>
          <a:ext cx="8064897" cy="1728192"/>
        </p:xfrm>
        <a:graphic>
          <a:graphicData uri="http://schemas.openxmlformats.org/drawingml/2006/table">
            <a:tbl>
              <a:tblPr/>
              <a:tblGrid>
                <a:gridCol w="2243160"/>
                <a:gridCol w="517840"/>
                <a:gridCol w="517840"/>
                <a:gridCol w="519058"/>
                <a:gridCol w="4266999"/>
              </a:tblGrid>
              <a:tr h="12344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dirty="0">
                          <a:latin typeface="Arial"/>
                          <a:ea typeface="Times New Roman"/>
                        </a:rPr>
                        <a:t>B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Times New Roman"/>
                        </a:rPr>
                        <a:t>ED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Times New Roman"/>
                        </a:rPr>
                        <a:t>M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36195" lvl="0" indent="-342900">
                        <a:spcBef>
                          <a:spcPts val="200"/>
                        </a:spcBef>
                        <a:spcAft>
                          <a:spcPts val="100"/>
                        </a:spcAft>
                        <a:buFont typeface="Symbol"/>
                        <a:buChar char=""/>
                      </a:pPr>
                      <a:r>
                        <a:rPr lang="es-ES" sz="1300" i="0">
                          <a:latin typeface="Arial"/>
                          <a:ea typeface="Times New Roman"/>
                        </a:rPr>
                        <a:t>Uso de ropa no adecuada. Prendas sueltas</a:t>
                      </a:r>
                      <a:endParaRPr lang="es-ES" sz="1000" i="1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7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3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Times New Roman"/>
                        </a:rPr>
                        <a:t>B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Times New Roman"/>
                        </a:rPr>
                        <a:t>D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Times New Roman"/>
                        </a:rPr>
                        <a:t>TO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36195" lvl="0" indent="-342900">
                        <a:spcBef>
                          <a:spcPts val="200"/>
                        </a:spcBef>
                        <a:spcAft>
                          <a:spcPts val="100"/>
                        </a:spcAft>
                        <a:buFont typeface="Symbol"/>
                        <a:buChar char=""/>
                      </a:pPr>
                      <a:r>
                        <a:rPr lang="es-ES" sz="1300" i="0" dirty="0">
                          <a:latin typeface="Arial"/>
                          <a:ea typeface="Times New Roman"/>
                        </a:rPr>
                        <a:t>Circulación por armazones de hierro, por encima de escombros, etc.</a:t>
                      </a:r>
                      <a:endParaRPr lang="es-ES" sz="1000" i="1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292080" y="2606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SEGURIDAD EN EL TRABAJO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512" y="764704"/>
            <a:ext cx="8568952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2800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2800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5536" y="83671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FICHAS DE EVALUACIÓN DE RIESGOS:                  OBRA</a:t>
            </a:r>
            <a:endParaRPr lang="es-E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611560" y="1412775"/>
          <a:ext cx="8064896" cy="3000335"/>
        </p:xfrm>
        <a:graphic>
          <a:graphicData uri="http://schemas.openxmlformats.org/drawingml/2006/table">
            <a:tbl>
              <a:tblPr/>
              <a:tblGrid>
                <a:gridCol w="2243159"/>
                <a:gridCol w="517840"/>
                <a:gridCol w="517840"/>
                <a:gridCol w="519059"/>
                <a:gridCol w="4266998"/>
              </a:tblGrid>
              <a:tr h="656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 dirty="0">
                          <a:latin typeface="Arial"/>
                          <a:ea typeface="Times New Roman"/>
                        </a:rPr>
                        <a:t>PELIGRO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EVALUACION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CAUSA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8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P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C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R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dirty="0" err="1">
                          <a:latin typeface="Arial"/>
                          <a:ea typeface="Times New Roman"/>
                        </a:rPr>
                        <a:t>Atrapamiento</a:t>
                      </a:r>
                      <a:r>
                        <a:rPr lang="es-ES_tradnl" sz="1300" dirty="0">
                          <a:latin typeface="Arial"/>
                          <a:ea typeface="Times New Roman"/>
                        </a:rPr>
                        <a:t> por vuelco de máquina o vehículos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Times New Roman"/>
                        </a:rPr>
                        <a:t>B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Times New Roman"/>
                        </a:rPr>
                        <a:t>ED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Times New Roman"/>
                        </a:rPr>
                        <a:t>M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36195" lvl="0" indent="-342900">
                        <a:spcBef>
                          <a:spcPts val="200"/>
                        </a:spcBef>
                        <a:spcAft>
                          <a:spcPts val="100"/>
                        </a:spcAft>
                        <a:buFont typeface="Symbol"/>
                        <a:buChar char=""/>
                      </a:pPr>
                      <a:r>
                        <a:rPr lang="es-ES" sz="1300" i="0" dirty="0">
                          <a:latin typeface="Arial"/>
                          <a:ea typeface="Times New Roman"/>
                        </a:rPr>
                        <a:t>Vehículos. Maquinaria</a:t>
                      </a:r>
                      <a:endParaRPr lang="es-ES" sz="1000" i="1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4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3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36195" lvl="0" indent="-342900">
                        <a:spcBef>
                          <a:spcPts val="200"/>
                        </a:spcBef>
                        <a:spcAft>
                          <a:spcPts val="100"/>
                        </a:spcAft>
                        <a:buFont typeface="Symbol"/>
                        <a:buChar char=""/>
                      </a:pPr>
                      <a:endParaRPr lang="es-ES" sz="1000" i="1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8" name="17 Conector recto"/>
          <p:cNvCxnSpPr/>
          <p:nvPr/>
        </p:nvCxnSpPr>
        <p:spPr>
          <a:xfrm rot="5400000">
            <a:off x="-288540" y="5265204"/>
            <a:ext cx="180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611560" y="4437112"/>
          <a:ext cx="8064897" cy="1728192"/>
        </p:xfrm>
        <a:graphic>
          <a:graphicData uri="http://schemas.openxmlformats.org/drawingml/2006/table">
            <a:tbl>
              <a:tblPr/>
              <a:tblGrid>
                <a:gridCol w="2243160"/>
                <a:gridCol w="517840"/>
                <a:gridCol w="517840"/>
                <a:gridCol w="519058"/>
                <a:gridCol w="4266999"/>
              </a:tblGrid>
              <a:tr h="12344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dirty="0">
                          <a:latin typeface="Arial"/>
                          <a:ea typeface="Times New Roman"/>
                        </a:rPr>
                        <a:t>Exposición a contaminantes químicos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Times New Roman"/>
                        </a:rPr>
                        <a:t>B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Times New Roman"/>
                        </a:rPr>
                        <a:t>ED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Times New Roman"/>
                        </a:rPr>
                        <a:t>M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36195" lvl="0" indent="-342900">
                        <a:spcBef>
                          <a:spcPts val="200"/>
                        </a:spcBef>
                        <a:spcAft>
                          <a:spcPts val="100"/>
                        </a:spcAft>
                        <a:buFont typeface="Symbol"/>
                        <a:buChar char=""/>
                      </a:pPr>
                      <a:r>
                        <a:rPr lang="es-ES" sz="1300" dirty="0">
                          <a:solidFill>
                            <a:srgbClr val="CC0000"/>
                          </a:solidFill>
                          <a:latin typeface="Arial"/>
                          <a:ea typeface="Times New Roman"/>
                        </a:rPr>
                        <a:t>Exposición a polvo durante actividades de manipulación de materiales pulverulentos, corte de baldosas, demoliciones, movimiento de tierras, etc</a:t>
                      </a:r>
                      <a:r>
                        <a:rPr lang="es-ES" sz="1300" dirty="0">
                          <a:latin typeface="Arial"/>
                          <a:ea typeface="Times New Roman"/>
                        </a:rPr>
                        <a:t>.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7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3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36195" lvl="0" indent="-342900">
                        <a:spcBef>
                          <a:spcPts val="200"/>
                        </a:spcBef>
                        <a:spcAft>
                          <a:spcPts val="100"/>
                        </a:spcAft>
                        <a:buFont typeface="Symbol"/>
                        <a:buChar char=""/>
                      </a:pPr>
                      <a:endParaRPr lang="es-ES" sz="1000" i="1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292080" y="2606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SEGURIDAD EN EL TRABAJO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512" y="764704"/>
            <a:ext cx="8568952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2800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2800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5536" y="83671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FICHAS DE EVALUACIÓN DE RIESGOS:                  OBRA</a:t>
            </a:r>
            <a:endParaRPr lang="es-E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611560" y="1412775"/>
          <a:ext cx="8064896" cy="4008447"/>
        </p:xfrm>
        <a:graphic>
          <a:graphicData uri="http://schemas.openxmlformats.org/drawingml/2006/table">
            <a:tbl>
              <a:tblPr/>
              <a:tblGrid>
                <a:gridCol w="2243159"/>
                <a:gridCol w="517840"/>
                <a:gridCol w="517840"/>
                <a:gridCol w="519059"/>
                <a:gridCol w="4266998"/>
              </a:tblGrid>
              <a:tr h="656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 dirty="0">
                          <a:latin typeface="Arial"/>
                          <a:ea typeface="Times New Roman"/>
                        </a:rPr>
                        <a:t>PELIGRO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EVALUACION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CAUSA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8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P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C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R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dirty="0">
                          <a:latin typeface="Arial"/>
                          <a:ea typeface="Times New Roman"/>
                        </a:rPr>
                        <a:t>Contacto 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dirty="0">
                          <a:latin typeface="Arial"/>
                          <a:ea typeface="Times New Roman"/>
                        </a:rPr>
                        <a:t>eléctrico 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dirty="0">
                          <a:latin typeface="Arial"/>
                          <a:ea typeface="Times New Roman"/>
                        </a:rPr>
                        <a:t>indirecto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Times New Roman"/>
                        </a:rPr>
                        <a:t>B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Times New Roman"/>
                        </a:rPr>
                        <a:t>ED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Times New Roman"/>
                        </a:rPr>
                        <a:t>M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36195" lvl="0" indent="-342900">
                        <a:spcBef>
                          <a:spcPts val="200"/>
                        </a:spcBef>
                        <a:spcAft>
                          <a:spcPts val="100"/>
                        </a:spcAft>
                        <a:buFont typeface="Symbol"/>
                        <a:buChar char=""/>
                      </a:pPr>
                      <a:r>
                        <a:rPr lang="es-ES" sz="1300" i="0" dirty="0">
                          <a:latin typeface="Arial"/>
                          <a:ea typeface="Times New Roman"/>
                        </a:rPr>
                        <a:t>Instalación eléctrica en obra.</a:t>
                      </a:r>
                      <a:endParaRPr lang="es-ES" sz="1000" i="1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3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Arial"/>
                          <a:ea typeface="Times New Roman"/>
                        </a:rPr>
                        <a:t>M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00">
                          <a:latin typeface="Arial"/>
                          <a:ea typeface="Times New Roman"/>
                        </a:rPr>
                        <a:t>D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00">
                          <a:latin typeface="Arial"/>
                          <a:ea typeface="Times New Roman"/>
                        </a:rPr>
                        <a:t>M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36195" lvl="0" indent="-342900">
                        <a:spcBef>
                          <a:spcPts val="200"/>
                        </a:spcBef>
                        <a:spcAft>
                          <a:spcPts val="100"/>
                        </a:spcAft>
                        <a:buFont typeface="Symbol"/>
                        <a:buChar char=""/>
                      </a:pPr>
                      <a:r>
                        <a:rPr lang="es-ES" sz="1300" i="0">
                          <a:latin typeface="Arial"/>
                          <a:ea typeface="Times New Roman"/>
                        </a:rPr>
                        <a:t>Cables por el suelo.</a:t>
                      </a:r>
                      <a:endParaRPr lang="es-ES" sz="1000" i="1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4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3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Times New Roman"/>
                        </a:rPr>
                        <a:t>B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Times New Roman"/>
                        </a:rPr>
                        <a:t>ED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Times New Roman"/>
                        </a:rPr>
                        <a:t>M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36195" lvl="0" indent="-342900">
                        <a:spcBef>
                          <a:spcPts val="200"/>
                        </a:spcBef>
                        <a:spcAft>
                          <a:spcPts val="100"/>
                        </a:spcAft>
                        <a:buFont typeface="Symbol"/>
                        <a:buChar char=""/>
                      </a:pPr>
                      <a:r>
                        <a:rPr lang="es-ES" sz="1300" i="0" dirty="0">
                          <a:solidFill>
                            <a:srgbClr val="CC0000"/>
                          </a:solidFill>
                          <a:latin typeface="Arial"/>
                          <a:ea typeface="Times New Roman"/>
                        </a:rPr>
                        <a:t>Falta conexión a tierra en obra </a:t>
                      </a:r>
                      <a:endParaRPr lang="es-ES" sz="1000" i="1" dirty="0">
                        <a:solidFill>
                          <a:srgbClr val="CC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8" name="17 Conector recto"/>
          <p:cNvCxnSpPr/>
          <p:nvPr/>
        </p:nvCxnSpPr>
        <p:spPr>
          <a:xfrm rot="5400000">
            <a:off x="-288540" y="5265204"/>
            <a:ext cx="180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292080" y="2606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SEGURIDAD EN EL TRABAJO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512" y="764704"/>
            <a:ext cx="8568952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2800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2800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5536" y="83671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FICHAS DE EVALUACIÓN DE RIESGOS:                  OBRA</a:t>
            </a:r>
            <a:endParaRPr lang="es-E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611560" y="1412775"/>
          <a:ext cx="8064896" cy="4968553"/>
        </p:xfrm>
        <a:graphic>
          <a:graphicData uri="http://schemas.openxmlformats.org/drawingml/2006/table">
            <a:tbl>
              <a:tblPr/>
              <a:tblGrid>
                <a:gridCol w="2243159"/>
                <a:gridCol w="517840"/>
                <a:gridCol w="517840"/>
                <a:gridCol w="519059"/>
                <a:gridCol w="4266998"/>
              </a:tblGrid>
              <a:tr h="656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 dirty="0">
                          <a:latin typeface="Arial"/>
                          <a:ea typeface="Times New Roman"/>
                        </a:rPr>
                        <a:t>PELIGRO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EVALUACION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CAUSA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8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P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C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R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dirty="0">
                          <a:latin typeface="Arial"/>
                          <a:ea typeface="Times New Roman"/>
                        </a:rPr>
                        <a:t>Incendio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B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ED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M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36195" lvl="0" indent="-342900">
                        <a:spcBef>
                          <a:spcPts val="200"/>
                        </a:spcBef>
                        <a:spcAft>
                          <a:spcPts val="100"/>
                        </a:spcAft>
                        <a:buFont typeface="Symbol"/>
                        <a:buChar char=""/>
                      </a:pPr>
                      <a:r>
                        <a:rPr lang="es-ES" sz="1300" i="0">
                          <a:latin typeface="Arial"/>
                          <a:ea typeface="Times New Roman"/>
                        </a:rPr>
                        <a:t>Por instalación eléctrica</a:t>
                      </a:r>
                      <a:endParaRPr lang="es-ES" sz="1000" i="1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300" dirty="0">
                        <a:latin typeface="Arial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Times New Roman"/>
                        </a:rPr>
                        <a:t>B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Times New Roman"/>
                        </a:rPr>
                        <a:t>ED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Times New Roman"/>
                        </a:rPr>
                        <a:t>M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36195" lvl="0" indent="-342900">
                        <a:spcBef>
                          <a:spcPts val="200"/>
                        </a:spcBef>
                        <a:spcAft>
                          <a:spcPts val="100"/>
                        </a:spcAft>
                        <a:buFont typeface="Symbol"/>
                        <a:buChar char=""/>
                      </a:pPr>
                      <a:r>
                        <a:rPr lang="es-ES" sz="1300" i="0">
                          <a:latin typeface="Arial"/>
                          <a:ea typeface="Times New Roman"/>
                        </a:rPr>
                        <a:t>Materiales combustibles e inflamables</a:t>
                      </a:r>
                      <a:endParaRPr lang="es-ES" sz="1000" i="1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Times New Roman"/>
                        </a:rPr>
                        <a:t>B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Times New Roman"/>
                        </a:rPr>
                        <a:t>D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latin typeface="Arial"/>
                          <a:ea typeface="Times New Roman"/>
                        </a:rPr>
                        <a:t>TO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36195" lvl="0" indent="-342900">
                        <a:spcBef>
                          <a:spcPts val="200"/>
                        </a:spcBef>
                        <a:spcAft>
                          <a:spcPts val="100"/>
                        </a:spcAft>
                        <a:buFont typeface="Symbol"/>
                        <a:buChar char=""/>
                      </a:pPr>
                      <a:r>
                        <a:rPr lang="es-ES" sz="1300" i="0">
                          <a:latin typeface="Arial"/>
                          <a:ea typeface="Times New Roman"/>
                        </a:rPr>
                        <a:t>Realizar hogueras</a:t>
                      </a:r>
                      <a:endParaRPr lang="es-ES" sz="1000" i="1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8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dirty="0">
                          <a:latin typeface="Arial"/>
                          <a:ea typeface="Times New Roman"/>
                        </a:rPr>
                        <a:t>B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dirty="0">
                          <a:latin typeface="Arial"/>
                          <a:ea typeface="Times New Roman"/>
                        </a:rPr>
                        <a:t>ED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dirty="0">
                          <a:latin typeface="Arial"/>
                          <a:ea typeface="Times New Roman"/>
                        </a:rPr>
                        <a:t>M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36195" lvl="0" indent="-342900">
                        <a:spcBef>
                          <a:spcPts val="200"/>
                        </a:spcBef>
                        <a:spcAft>
                          <a:spcPts val="100"/>
                        </a:spcAft>
                        <a:buFont typeface="Symbol"/>
                        <a:buChar char=""/>
                      </a:pPr>
                      <a:r>
                        <a:rPr lang="es-ES" sz="1300" i="0" dirty="0">
                          <a:latin typeface="Arial"/>
                          <a:ea typeface="Times New Roman"/>
                        </a:rPr>
                        <a:t>Falta de extintores en obra.</a:t>
                      </a:r>
                      <a:endParaRPr lang="es-ES" sz="1000" i="1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8" name="17 Conector recto"/>
          <p:cNvCxnSpPr/>
          <p:nvPr/>
        </p:nvCxnSpPr>
        <p:spPr>
          <a:xfrm rot="5400000">
            <a:off x="-288540" y="5265204"/>
            <a:ext cx="180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611560" y="4437112"/>
          <a:ext cx="8064897" cy="1789913"/>
        </p:xfrm>
        <a:graphic>
          <a:graphicData uri="http://schemas.openxmlformats.org/drawingml/2006/table">
            <a:tbl>
              <a:tblPr/>
              <a:tblGrid>
                <a:gridCol w="2243160"/>
                <a:gridCol w="517840"/>
                <a:gridCol w="517840"/>
                <a:gridCol w="519058"/>
                <a:gridCol w="4266999"/>
              </a:tblGrid>
              <a:tr h="1296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36195" lvl="0" indent="-342900">
                        <a:spcBef>
                          <a:spcPts val="200"/>
                        </a:spcBef>
                        <a:spcAft>
                          <a:spcPts val="100"/>
                        </a:spcAft>
                        <a:buFont typeface="Symbol"/>
                        <a:buChar char=""/>
                      </a:pPr>
                      <a:endParaRPr lang="es-ES" sz="1000" i="1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7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3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36195" lvl="0" indent="-342900">
                        <a:spcBef>
                          <a:spcPts val="200"/>
                        </a:spcBef>
                        <a:spcAft>
                          <a:spcPts val="100"/>
                        </a:spcAft>
                        <a:buFont typeface="Symbol"/>
                        <a:buChar char=""/>
                      </a:pPr>
                      <a:endParaRPr lang="es-ES" sz="1000" i="1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292080" y="2606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SEGURIDAD EN EL TRABAJO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512" y="764704"/>
            <a:ext cx="8568952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2800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2800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5536" y="83671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EPI´S POR PUESTO DE TRABAJO</a:t>
            </a:r>
            <a:endParaRPr lang="es-E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539552" y="1484784"/>
          <a:ext cx="8424936" cy="4693753"/>
        </p:xfrm>
        <a:graphic>
          <a:graphicData uri="http://schemas.openxmlformats.org/drawingml/2006/table">
            <a:tbl>
              <a:tblPr/>
              <a:tblGrid>
                <a:gridCol w="2561530"/>
                <a:gridCol w="5863406"/>
              </a:tblGrid>
              <a:tr h="396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b="1" spc="-15" dirty="0">
                          <a:latin typeface="Arial"/>
                          <a:ea typeface="Times New Roman"/>
                        </a:rPr>
                        <a:t>PUESTO DE TRABAJO</a:t>
                      </a:r>
                      <a:endParaRPr lang="es-ES" sz="1800" spc="-15" dirty="0">
                        <a:latin typeface="Times New Roman"/>
                        <a:ea typeface="Times New Roman"/>
                      </a:endParaRPr>
                    </a:p>
                  </a:txBody>
                  <a:tcPr marL="28768" marR="2876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55345" algn="l"/>
                        </a:tabLst>
                      </a:pPr>
                      <a:r>
                        <a:rPr lang="es-ES_tradnl" sz="1800" b="1" dirty="0">
                          <a:latin typeface="Arial"/>
                          <a:ea typeface="Times New Roman"/>
                        </a:rPr>
                        <a:t>EPIS</a:t>
                      </a:r>
                      <a:endParaRPr lang="es-ES" sz="1800" dirty="0">
                        <a:latin typeface="Times New Roman"/>
                        <a:ea typeface="Times New Roman"/>
                      </a:endParaRPr>
                    </a:p>
                  </a:txBody>
                  <a:tcPr marL="28768" marR="28768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8343">
                <a:tc>
                  <a:txBody>
                    <a:bodyPr/>
                    <a:lstStyle/>
                    <a:p>
                      <a:pPr marR="36195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s-ES_tradnl" sz="2400" b="1" dirty="0" smtClean="0"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R="36195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s-ES_tradnl" sz="2400" b="1" dirty="0" smtClean="0"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R="36195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s-ES_tradnl" sz="2400" b="1" dirty="0" smtClean="0"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R="36195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s-ES_tradnl" sz="2400" b="1" dirty="0" smtClean="0"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R="36195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_tradnl" sz="2400" b="1" dirty="0" smtClean="0">
                          <a:latin typeface="Arial"/>
                          <a:ea typeface="Times New Roman"/>
                          <a:cs typeface="Arial"/>
                        </a:rPr>
                        <a:t>Aparejador </a:t>
                      </a:r>
                      <a:r>
                        <a:rPr lang="es-ES_tradnl" sz="2400" b="1" dirty="0">
                          <a:latin typeface="Arial"/>
                          <a:ea typeface="Times New Roman"/>
                          <a:cs typeface="Arial"/>
                        </a:rPr>
                        <a:t>/ Jefe de obra</a:t>
                      </a:r>
                      <a:endParaRPr lang="es-ES" sz="2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768" marR="2876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36195" lvl="0" indent="-342900" algn="jus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</a:pPr>
                      <a:r>
                        <a:rPr lang="es-ES_tradnl" sz="1800" b="1" dirty="0">
                          <a:latin typeface="Arial"/>
                          <a:ea typeface="Times New Roman"/>
                        </a:rPr>
                        <a:t>Proporcionar a los trabajadores:</a:t>
                      </a:r>
                      <a:endParaRPr lang="es-ES" sz="1800" dirty="0">
                        <a:latin typeface="Times New Roman"/>
                        <a:ea typeface="Times New Roman"/>
                      </a:endParaRPr>
                    </a:p>
                    <a:p>
                      <a:pPr marL="342900" marR="36195" lvl="0" indent="-342900" algn="jus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es-ES_tradnl" sz="1800" b="1" dirty="0">
                          <a:latin typeface="Arial"/>
                          <a:ea typeface="Times New Roman"/>
                        </a:rPr>
                        <a:t>Casco de protección de la cabeza.</a:t>
                      </a:r>
                      <a:endParaRPr lang="es-ES" sz="1800" dirty="0">
                        <a:latin typeface="Times New Roman"/>
                        <a:ea typeface="Times New Roman"/>
                      </a:endParaRPr>
                    </a:p>
                    <a:p>
                      <a:pPr marL="342900" marR="36195" lvl="0" indent="-342900" algn="jus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es-ES_tradnl" sz="1800" b="1" dirty="0">
                          <a:latin typeface="Arial"/>
                          <a:ea typeface="Times New Roman"/>
                        </a:rPr>
                        <a:t>Gafas para proyección de partículas.</a:t>
                      </a:r>
                      <a:endParaRPr lang="es-ES" sz="1800" dirty="0">
                        <a:latin typeface="Times New Roman"/>
                        <a:ea typeface="Times New Roman"/>
                      </a:endParaRPr>
                    </a:p>
                    <a:p>
                      <a:pPr marL="342900" marR="36195" lvl="0" indent="-342900" algn="jus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es-ES_tradnl" sz="1800" b="1" dirty="0">
                          <a:latin typeface="Arial"/>
                          <a:ea typeface="Times New Roman"/>
                        </a:rPr>
                        <a:t>Mascarillas adecuadas para ambientes </a:t>
                      </a:r>
                      <a:r>
                        <a:rPr lang="es-ES_tradnl" sz="1800" b="1" dirty="0" err="1">
                          <a:latin typeface="Arial"/>
                          <a:ea typeface="Times New Roman"/>
                        </a:rPr>
                        <a:t>pulvígenos</a:t>
                      </a:r>
                      <a:r>
                        <a:rPr lang="es-ES_tradnl" sz="1800" b="1" dirty="0">
                          <a:latin typeface="Arial"/>
                          <a:ea typeface="Times New Roman"/>
                        </a:rPr>
                        <a:t> y uso de sierra circular.</a:t>
                      </a:r>
                      <a:endParaRPr lang="es-ES" sz="1800" dirty="0">
                        <a:latin typeface="Times New Roman"/>
                        <a:ea typeface="Times New Roman"/>
                      </a:endParaRPr>
                    </a:p>
                    <a:p>
                      <a:pPr marL="342900" marR="36195" lvl="0" indent="-342900" algn="jus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es-ES_tradnl" sz="1800" b="1" dirty="0">
                          <a:latin typeface="Arial"/>
                          <a:ea typeface="Times New Roman"/>
                        </a:rPr>
                        <a:t>Ropa de trabajo adecuada para trabajos a la intemperie</a:t>
                      </a:r>
                      <a:endParaRPr lang="es-ES" sz="1800" dirty="0">
                        <a:latin typeface="Times New Roman"/>
                        <a:ea typeface="Times New Roman"/>
                      </a:endParaRPr>
                    </a:p>
                    <a:p>
                      <a:pPr marL="342900" marR="36195" lvl="0" indent="-342900" algn="jus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es-ES_tradnl" sz="1800" b="1" dirty="0">
                          <a:latin typeface="Arial"/>
                          <a:ea typeface="Times New Roman"/>
                        </a:rPr>
                        <a:t>Prendas reflectantes, perfectamente visibles para trabajos con poca visibilidad o en presencia de tráfico rodado.</a:t>
                      </a:r>
                      <a:endParaRPr lang="es-ES" sz="1800" dirty="0">
                        <a:latin typeface="Times New Roman"/>
                        <a:ea typeface="Times New Roman"/>
                      </a:endParaRPr>
                    </a:p>
                    <a:p>
                      <a:pPr marL="342900" marR="36195" lvl="0" indent="-342900" algn="jus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es-ES_tradnl" sz="1800" b="1" dirty="0">
                          <a:latin typeface="Arial"/>
                          <a:ea typeface="Times New Roman"/>
                        </a:rPr>
                        <a:t>Calzado de protección con plantilla </a:t>
                      </a:r>
                      <a:r>
                        <a:rPr lang="es-ES_tradnl" sz="1800" b="1" dirty="0" err="1">
                          <a:latin typeface="Arial"/>
                          <a:ea typeface="Times New Roman"/>
                        </a:rPr>
                        <a:t>anticlavos</a:t>
                      </a:r>
                      <a:r>
                        <a:rPr lang="es-ES_tradnl" sz="1800" b="1" dirty="0">
                          <a:latin typeface="Arial"/>
                          <a:ea typeface="Times New Roman"/>
                        </a:rPr>
                        <a:t>.</a:t>
                      </a:r>
                      <a:endParaRPr lang="es-ES" sz="1800" dirty="0">
                        <a:latin typeface="Times New Roman"/>
                        <a:ea typeface="Times New Roman"/>
                      </a:endParaRPr>
                    </a:p>
                    <a:p>
                      <a:pPr marL="342900" marR="36195" lvl="0" indent="-342900" algn="jus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es-ES_tradnl" sz="1800" b="1" dirty="0">
                          <a:latin typeface="Arial"/>
                          <a:ea typeface="Times New Roman"/>
                        </a:rPr>
                        <a:t>Guantes protectores.</a:t>
                      </a:r>
                      <a:endParaRPr lang="es-ES" sz="1800" dirty="0">
                        <a:latin typeface="Times New Roman"/>
                        <a:ea typeface="Times New Roman"/>
                      </a:endParaRPr>
                    </a:p>
                    <a:p>
                      <a:pPr marL="342900" marR="36195" lvl="0" indent="-342900" algn="jus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es-ES_tradnl" sz="1800" b="1" dirty="0">
                          <a:latin typeface="Arial"/>
                          <a:ea typeface="Times New Roman"/>
                        </a:rPr>
                        <a:t>Cinturón de Seguridad</a:t>
                      </a:r>
                      <a:endParaRPr lang="es-ES" sz="1800" dirty="0">
                        <a:latin typeface="Times New Roman"/>
                        <a:ea typeface="Times New Roman"/>
                      </a:endParaRPr>
                    </a:p>
                    <a:p>
                      <a:pPr marL="342900" marR="36195" lvl="0" indent="-342900" algn="jus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es-ES_tradnl" sz="1800" b="1" dirty="0">
                          <a:latin typeface="Arial"/>
                          <a:ea typeface="Times New Roman"/>
                        </a:rPr>
                        <a:t>Arnés </a:t>
                      </a:r>
                      <a:r>
                        <a:rPr lang="es-ES_tradnl" sz="1800" b="1" dirty="0" err="1">
                          <a:latin typeface="Arial"/>
                          <a:ea typeface="Times New Roman"/>
                        </a:rPr>
                        <a:t>anticaídas</a:t>
                      </a:r>
                      <a:endParaRPr lang="es-ES" sz="1800" dirty="0">
                        <a:latin typeface="Times New Roman"/>
                        <a:ea typeface="Times New Roman"/>
                      </a:endParaRPr>
                    </a:p>
                  </a:txBody>
                  <a:tcPr marL="28768" marR="2876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292080" y="2606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SEGURIDAD EN EL TRABAJO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512" y="764704"/>
            <a:ext cx="8568952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2800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2800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5536" y="83671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FICHAS DE EVALUACIÓN DE RIESGOS:             OFICINA</a:t>
            </a:r>
            <a:endParaRPr lang="es-E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611560" y="1412775"/>
          <a:ext cx="8064896" cy="3000335"/>
        </p:xfrm>
        <a:graphic>
          <a:graphicData uri="http://schemas.openxmlformats.org/drawingml/2006/table">
            <a:tbl>
              <a:tblPr/>
              <a:tblGrid>
                <a:gridCol w="2243159"/>
                <a:gridCol w="517840"/>
                <a:gridCol w="517840"/>
                <a:gridCol w="519059"/>
                <a:gridCol w="4266998"/>
              </a:tblGrid>
              <a:tr h="656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 dirty="0">
                          <a:latin typeface="Arial"/>
                          <a:ea typeface="Times New Roman"/>
                        </a:rPr>
                        <a:t>PELIGRO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EVALUACION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CAUSA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8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P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C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R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11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Arial"/>
                          <a:ea typeface="Calibri"/>
                          <a:cs typeface="Times New Roman"/>
                        </a:rPr>
                        <a:t>Riesgos por caídas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Arial"/>
                          <a:ea typeface="Calibri"/>
                          <a:cs typeface="Times New Roman"/>
                        </a:rPr>
                        <a:t>M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Arial"/>
                          <a:ea typeface="Calibri"/>
                          <a:cs typeface="Times New Roman"/>
                        </a:rPr>
                        <a:t>LD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latin typeface="Arial"/>
                          <a:ea typeface="Calibri"/>
                          <a:cs typeface="Times New Roman"/>
                        </a:rPr>
                        <a:t>TO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Arial"/>
                          <a:ea typeface="Calibri"/>
                          <a:cs typeface="Times New Roman"/>
                        </a:rPr>
                        <a:t>Prisas al circular por la oficina.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411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Arial"/>
                          <a:ea typeface="Calibri"/>
                          <a:cs typeface="Times New Roman"/>
                        </a:rPr>
                        <a:t>M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Arial"/>
                          <a:ea typeface="Calibri"/>
                          <a:cs typeface="Times New Roman"/>
                        </a:rPr>
                        <a:t>LD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latin typeface="Arial"/>
                          <a:ea typeface="Calibri"/>
                          <a:cs typeface="Times New Roman"/>
                        </a:rPr>
                        <a:t>TO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Arial"/>
                          <a:ea typeface="Calibri"/>
                          <a:cs typeface="Times New Roman"/>
                        </a:rPr>
                        <a:t>Existencia de objetos comunes que suponen obstáculos: papeleras, cables eléctricos de los ordenadores o de teléfono u objetos colgando.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8" name="17 Conector recto"/>
          <p:cNvCxnSpPr/>
          <p:nvPr/>
        </p:nvCxnSpPr>
        <p:spPr>
          <a:xfrm rot="5400000">
            <a:off x="-288540" y="5265204"/>
            <a:ext cx="180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611560" y="4437112"/>
          <a:ext cx="8064897" cy="1728192"/>
        </p:xfrm>
        <a:graphic>
          <a:graphicData uri="http://schemas.openxmlformats.org/drawingml/2006/table">
            <a:tbl>
              <a:tblPr/>
              <a:tblGrid>
                <a:gridCol w="2243160"/>
                <a:gridCol w="517840"/>
                <a:gridCol w="517840"/>
                <a:gridCol w="519058"/>
                <a:gridCol w="4266999"/>
              </a:tblGrid>
              <a:tr h="12344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Arial"/>
                          <a:ea typeface="Calibri"/>
                          <a:cs typeface="Times New Roman"/>
                        </a:rPr>
                        <a:t>B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Arial"/>
                          <a:ea typeface="Calibri"/>
                          <a:cs typeface="Times New Roman"/>
                        </a:rPr>
                        <a:t>D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400" dirty="0" smtClean="0">
                          <a:latin typeface="Arial"/>
                          <a:ea typeface="Calibri"/>
                          <a:cs typeface="Times New Roman"/>
                        </a:rPr>
                        <a:t>T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solidFill>
                            <a:srgbClr val="CC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Suelos de materiales deslizantes.</a:t>
                      </a:r>
                      <a:endParaRPr lang="es-ES" sz="1400" dirty="0">
                        <a:solidFill>
                          <a:srgbClr val="CC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7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4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Arial"/>
                          <a:ea typeface="Calibri"/>
                          <a:cs typeface="Times New Roman"/>
                        </a:rPr>
                        <a:t>B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Arial"/>
                          <a:ea typeface="Calibri"/>
                          <a:cs typeface="Times New Roman"/>
                        </a:rPr>
                        <a:t>D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400" dirty="0" smtClean="0">
                          <a:latin typeface="Arial"/>
                          <a:ea typeface="Calibri"/>
                          <a:cs typeface="Times New Roman"/>
                        </a:rPr>
                        <a:t>T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Arial"/>
                          <a:ea typeface="Calibri"/>
                          <a:cs typeface="Times New Roman"/>
                        </a:rPr>
                        <a:t>Desniveles o tarimas que tenga el suelo.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292080" y="2606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SEGURIDAD EN EL TRABAJO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512" y="764704"/>
            <a:ext cx="8568952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2800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2800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5536" y="83671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FICHAS DE EVALUACIÓN DE RIESGOS:             OFICINA</a:t>
            </a:r>
            <a:endParaRPr lang="es-E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611560" y="1412775"/>
          <a:ext cx="8064896" cy="3000335"/>
        </p:xfrm>
        <a:graphic>
          <a:graphicData uri="http://schemas.openxmlformats.org/drawingml/2006/table">
            <a:tbl>
              <a:tblPr/>
              <a:tblGrid>
                <a:gridCol w="2243159"/>
                <a:gridCol w="517840"/>
                <a:gridCol w="517840"/>
                <a:gridCol w="519059"/>
                <a:gridCol w="4266998"/>
              </a:tblGrid>
              <a:tr h="656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 dirty="0">
                          <a:latin typeface="Arial"/>
                          <a:ea typeface="Times New Roman"/>
                        </a:rPr>
                        <a:t>PELIGRO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EVALUACION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CAUSA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8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P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C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R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11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Arial"/>
                          <a:ea typeface="Calibri"/>
                          <a:cs typeface="Times New Roman"/>
                        </a:rPr>
                        <a:t>Riesgos eléctricos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Arial"/>
                          <a:ea typeface="Calibri"/>
                          <a:cs typeface="Times New Roman"/>
                        </a:rPr>
                        <a:t>B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Arial"/>
                          <a:ea typeface="Calibri"/>
                          <a:cs typeface="Times New Roman"/>
                        </a:rPr>
                        <a:t>ED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400" dirty="0" smtClean="0">
                          <a:latin typeface="Arial"/>
                          <a:ea typeface="Calibri"/>
                          <a:cs typeface="Times New Roman"/>
                        </a:rPr>
                        <a:t>MO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Arial"/>
                          <a:ea typeface="Calibri"/>
                          <a:cs typeface="Times New Roman"/>
                        </a:rPr>
                        <a:t>Instalaciones eléctricas en mal   estado.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411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Arial"/>
                          <a:ea typeface="Calibri"/>
                          <a:cs typeface="Times New Roman"/>
                        </a:rPr>
                        <a:t>M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Arial"/>
                          <a:ea typeface="Calibri"/>
                          <a:cs typeface="Times New Roman"/>
                        </a:rPr>
                        <a:t>ED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400" dirty="0" smtClean="0">
                          <a:latin typeface="Arial"/>
                          <a:ea typeface="Calibri"/>
                          <a:cs typeface="Times New Roman"/>
                        </a:rPr>
                        <a:t>   I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Arial"/>
                          <a:ea typeface="Calibri"/>
                          <a:cs typeface="Times New Roman"/>
                        </a:rPr>
                        <a:t>Uso incorrecto o manipulación de la red.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8" name="17 Conector recto"/>
          <p:cNvCxnSpPr/>
          <p:nvPr/>
        </p:nvCxnSpPr>
        <p:spPr>
          <a:xfrm rot="5400000">
            <a:off x="-288540" y="5265204"/>
            <a:ext cx="180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611560" y="4437112"/>
          <a:ext cx="8064897" cy="1728192"/>
        </p:xfrm>
        <a:graphic>
          <a:graphicData uri="http://schemas.openxmlformats.org/drawingml/2006/table">
            <a:tbl>
              <a:tblPr/>
              <a:tblGrid>
                <a:gridCol w="2243160"/>
                <a:gridCol w="517840"/>
                <a:gridCol w="517840"/>
                <a:gridCol w="519058"/>
                <a:gridCol w="4266999"/>
              </a:tblGrid>
              <a:tr h="12344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Arial"/>
                          <a:ea typeface="Calibri"/>
                          <a:cs typeface="Times New Roman"/>
                        </a:rPr>
                        <a:t>M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Arial"/>
                          <a:ea typeface="Calibri"/>
                          <a:cs typeface="Times New Roman"/>
                        </a:rPr>
                        <a:t>ED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400" baseline="0" dirty="0" smtClean="0">
                          <a:latin typeface="Arial"/>
                          <a:ea typeface="Calibri"/>
                          <a:cs typeface="Times New Roman"/>
                        </a:rPr>
                        <a:t>   I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solidFill>
                            <a:srgbClr val="CC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Sobrecarga o sobre tensión de los aparatos eléctricos (regletas, enchufes, interruptores…)</a:t>
                      </a:r>
                      <a:endParaRPr lang="es-ES" sz="1400" dirty="0">
                        <a:solidFill>
                          <a:srgbClr val="CC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7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3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292080" y="2606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         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HIGIENE INDUSTRIAL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5536" y="692696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CONTAMINATES QUÍMICOS          CROMO</a:t>
            </a: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395536" y="908720"/>
            <a:ext cx="216024" cy="144016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10" name="9 Flecha derecha"/>
          <p:cNvSpPr/>
          <p:nvPr/>
        </p:nvSpPr>
        <p:spPr>
          <a:xfrm>
            <a:off x="5724128" y="764704"/>
            <a:ext cx="288032" cy="360040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83568" y="1412776"/>
            <a:ext cx="734481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DESCRIPCIÓN DE LA EMPRESA</a:t>
            </a:r>
            <a:r>
              <a:rPr lang="es-ES_tradnl" dirty="0" smtClean="0"/>
              <a:t>:</a:t>
            </a:r>
          </a:p>
          <a:p>
            <a:endParaRPr lang="es-ES_tradnl" dirty="0" smtClean="0"/>
          </a:p>
          <a:p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CEMENTOS CAPA. </a:t>
            </a: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PRODUCTOS</a:t>
            </a: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       </a:t>
            </a:r>
          </a:p>
          <a:p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       Cemento cola: cemento, áridos, conglomerante hidráulico y aditivos</a:t>
            </a: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       </a:t>
            </a:r>
          </a:p>
          <a:p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       Morteros de revestimiento: conglomerante hidráulico + árido</a:t>
            </a: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       </a:t>
            </a:r>
          </a:p>
          <a:p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       Morteros de albañilería: conglomerante hidráulico + árido</a:t>
            </a: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       Morteros </a:t>
            </a:r>
            <a:r>
              <a:rPr lang="es-ES_tradnl" sz="1600" dirty="0" err="1" smtClean="0">
                <a:latin typeface="Arial" pitchFamily="34" charset="0"/>
                <a:cs typeface="Arial" pitchFamily="34" charset="0"/>
              </a:rPr>
              <a:t>monocapa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: conglomerante hidráulico + árido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Flecha derecha"/>
          <p:cNvSpPr/>
          <p:nvPr/>
        </p:nvSpPr>
        <p:spPr>
          <a:xfrm>
            <a:off x="899592" y="3284984"/>
            <a:ext cx="216024" cy="144016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13" name="12 Flecha derecha"/>
          <p:cNvSpPr/>
          <p:nvPr/>
        </p:nvSpPr>
        <p:spPr>
          <a:xfrm>
            <a:off x="899592" y="4077072"/>
            <a:ext cx="216024" cy="144016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14" name="13 Flecha derecha"/>
          <p:cNvSpPr/>
          <p:nvPr/>
        </p:nvSpPr>
        <p:spPr>
          <a:xfrm>
            <a:off x="899592" y="4797152"/>
            <a:ext cx="216024" cy="144016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15" name="14 Flecha derecha"/>
          <p:cNvSpPr/>
          <p:nvPr/>
        </p:nvSpPr>
        <p:spPr>
          <a:xfrm>
            <a:off x="899592" y="5517232"/>
            <a:ext cx="216024" cy="144016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292080" y="2606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SEGURIDAD EN EL TRABAJO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512" y="764704"/>
            <a:ext cx="8568952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2800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2800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5536" y="83671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FICHAS DE EVALUACIÓN DE RIESGOS:             OFICINA</a:t>
            </a:r>
            <a:endParaRPr lang="es-E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611560" y="1412775"/>
          <a:ext cx="8064896" cy="3000335"/>
        </p:xfrm>
        <a:graphic>
          <a:graphicData uri="http://schemas.openxmlformats.org/drawingml/2006/table">
            <a:tbl>
              <a:tblPr/>
              <a:tblGrid>
                <a:gridCol w="2243159"/>
                <a:gridCol w="517840"/>
                <a:gridCol w="517840"/>
                <a:gridCol w="519059"/>
                <a:gridCol w="4266998"/>
              </a:tblGrid>
              <a:tr h="656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 dirty="0">
                          <a:latin typeface="Arial"/>
                          <a:ea typeface="Times New Roman"/>
                        </a:rPr>
                        <a:t>PELIGRO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EVALUACION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CAUSA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8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P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C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R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11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Arial"/>
                          <a:ea typeface="Calibri"/>
                          <a:cs typeface="Times New Roman"/>
                        </a:rPr>
                        <a:t>Contusiones y golpes.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Arial"/>
                          <a:ea typeface="Calibri"/>
                          <a:cs typeface="Times New Roman"/>
                        </a:rPr>
                        <a:t>M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Arial"/>
                          <a:ea typeface="Calibri"/>
                          <a:cs typeface="Times New Roman"/>
                        </a:rPr>
                        <a:t>D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Arial"/>
                          <a:ea typeface="Calibri"/>
                          <a:cs typeface="Times New Roman"/>
                        </a:rPr>
                        <a:t>MO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solidFill>
                            <a:srgbClr val="CC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Puertas de vidrio sin señalizar correctamente</a:t>
                      </a:r>
                      <a:r>
                        <a:rPr lang="es-ES" sz="1400" dirty="0"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411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Arial"/>
                          <a:ea typeface="Calibri"/>
                          <a:cs typeface="Times New Roman"/>
                        </a:rPr>
                        <a:t>B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Arial"/>
                          <a:ea typeface="Calibri"/>
                          <a:cs typeface="Times New Roman"/>
                        </a:rPr>
                        <a:t>LD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Arial"/>
                          <a:ea typeface="Calibri"/>
                          <a:cs typeface="Times New Roman"/>
                        </a:rPr>
                        <a:t>T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Arial"/>
                          <a:ea typeface="Calibri"/>
                          <a:cs typeface="Times New Roman"/>
                        </a:rPr>
                        <a:t>Cajones y/o armarios entreabiertos.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8" name="17 Conector recto"/>
          <p:cNvCxnSpPr/>
          <p:nvPr/>
        </p:nvCxnSpPr>
        <p:spPr>
          <a:xfrm rot="5400000">
            <a:off x="-288540" y="5265204"/>
            <a:ext cx="180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611560" y="4437112"/>
          <a:ext cx="8064897" cy="1728192"/>
        </p:xfrm>
        <a:graphic>
          <a:graphicData uri="http://schemas.openxmlformats.org/drawingml/2006/table">
            <a:tbl>
              <a:tblPr/>
              <a:tblGrid>
                <a:gridCol w="2243160"/>
                <a:gridCol w="517840"/>
                <a:gridCol w="517840"/>
                <a:gridCol w="519058"/>
                <a:gridCol w="4266999"/>
              </a:tblGrid>
              <a:tr h="12344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Arial"/>
                          <a:ea typeface="Calibri"/>
                          <a:cs typeface="Times New Roman"/>
                        </a:rPr>
                        <a:t>B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Arial"/>
                          <a:ea typeface="Calibri"/>
                          <a:cs typeface="Times New Roman"/>
                        </a:rPr>
                        <a:t>LD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Arial"/>
                          <a:ea typeface="Calibri"/>
                          <a:cs typeface="Times New Roman"/>
                        </a:rPr>
                        <a:t>T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Arial"/>
                          <a:ea typeface="Calibri"/>
                          <a:cs typeface="Times New Roman"/>
                        </a:rPr>
                        <a:t>Archivadores muy sobrecargados en los primeros cajones.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7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3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292080" y="2606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SEGURIDAD EN EL TRABAJO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512" y="764704"/>
            <a:ext cx="8568952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2800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2800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5536" y="83671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FICHAS DE EVALUACIÓN DE RIESGOS:             OFICINA</a:t>
            </a:r>
            <a:endParaRPr lang="es-E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611560" y="1412775"/>
          <a:ext cx="8064896" cy="3000335"/>
        </p:xfrm>
        <a:graphic>
          <a:graphicData uri="http://schemas.openxmlformats.org/drawingml/2006/table">
            <a:tbl>
              <a:tblPr/>
              <a:tblGrid>
                <a:gridCol w="2243159"/>
                <a:gridCol w="517840"/>
                <a:gridCol w="517840"/>
                <a:gridCol w="519059"/>
                <a:gridCol w="4266998"/>
              </a:tblGrid>
              <a:tr h="656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 dirty="0">
                          <a:latin typeface="Arial"/>
                          <a:ea typeface="Times New Roman"/>
                        </a:rPr>
                        <a:t>PELIGRO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EVALUACION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CAUSA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8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P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C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R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11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Arial"/>
                          <a:ea typeface="Calibri"/>
                          <a:cs typeface="Times New Roman"/>
                        </a:rPr>
                        <a:t>Riesgos de incendios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Arial"/>
                          <a:ea typeface="Calibri"/>
                          <a:cs typeface="Times New Roman"/>
                        </a:rPr>
                        <a:t>B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Arial"/>
                          <a:ea typeface="Calibri"/>
                          <a:cs typeface="Times New Roman"/>
                        </a:rPr>
                        <a:t>D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400" dirty="0" smtClean="0">
                          <a:latin typeface="Arial"/>
                          <a:ea typeface="Calibri"/>
                          <a:cs typeface="Times New Roman"/>
                        </a:rPr>
                        <a:t>TO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Arial"/>
                          <a:ea typeface="Calibri"/>
                          <a:cs typeface="Times New Roman"/>
                        </a:rPr>
                        <a:t>Instalaciones eléctricas en mal estado o sobrecargadas.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411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Arial"/>
                          <a:ea typeface="Calibri"/>
                          <a:cs typeface="Times New Roman"/>
                        </a:rPr>
                        <a:t>B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Arial"/>
                          <a:ea typeface="Calibri"/>
                          <a:cs typeface="Times New Roman"/>
                        </a:rPr>
                        <a:t>D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400" dirty="0" smtClean="0">
                          <a:latin typeface="Arial"/>
                          <a:ea typeface="Calibri"/>
                          <a:cs typeface="Times New Roman"/>
                        </a:rPr>
                        <a:t>TO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Arial"/>
                          <a:ea typeface="Calibri"/>
                          <a:cs typeface="Times New Roman"/>
                        </a:rPr>
                        <a:t>Cigarrillos encendidos o  mal apagados arrojados a la basura.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8" name="17 Conector recto"/>
          <p:cNvCxnSpPr/>
          <p:nvPr/>
        </p:nvCxnSpPr>
        <p:spPr>
          <a:xfrm rot="5400000">
            <a:off x="-288540" y="5265204"/>
            <a:ext cx="180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611560" y="4437112"/>
          <a:ext cx="8064897" cy="1728192"/>
        </p:xfrm>
        <a:graphic>
          <a:graphicData uri="http://schemas.openxmlformats.org/drawingml/2006/table">
            <a:tbl>
              <a:tblPr/>
              <a:tblGrid>
                <a:gridCol w="2243160"/>
                <a:gridCol w="517840"/>
                <a:gridCol w="517840"/>
                <a:gridCol w="519058"/>
                <a:gridCol w="4266999"/>
              </a:tblGrid>
              <a:tr h="12344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Arial"/>
                          <a:ea typeface="Calibri"/>
                          <a:cs typeface="Times New Roman"/>
                        </a:rPr>
                        <a:t>B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Arial"/>
                          <a:ea typeface="Calibri"/>
                          <a:cs typeface="Times New Roman"/>
                        </a:rPr>
                        <a:t>D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400" dirty="0" smtClean="0">
                          <a:latin typeface="Arial"/>
                          <a:ea typeface="Calibri"/>
                          <a:cs typeface="Times New Roman"/>
                        </a:rPr>
                        <a:t>TO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solidFill>
                            <a:srgbClr val="CC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Cortocircuitos al dejar equipos encendidos durante la noche.</a:t>
                      </a:r>
                      <a:endParaRPr lang="es-ES" sz="1400" dirty="0">
                        <a:solidFill>
                          <a:srgbClr val="CC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7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3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292080" y="2606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SEGURIDAD EN EL TRABAJO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512" y="764704"/>
            <a:ext cx="8568952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2800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2800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5536" y="83671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FICHAS DE EVALUACIÓN DE RIESGOS:             OFICINA</a:t>
            </a:r>
            <a:endParaRPr lang="es-E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611560" y="1412775"/>
          <a:ext cx="8064896" cy="3000335"/>
        </p:xfrm>
        <a:graphic>
          <a:graphicData uri="http://schemas.openxmlformats.org/drawingml/2006/table">
            <a:tbl>
              <a:tblPr/>
              <a:tblGrid>
                <a:gridCol w="2243159"/>
                <a:gridCol w="517840"/>
                <a:gridCol w="517840"/>
                <a:gridCol w="519059"/>
                <a:gridCol w="4266998"/>
              </a:tblGrid>
              <a:tr h="656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 dirty="0">
                          <a:latin typeface="Arial"/>
                          <a:ea typeface="Times New Roman"/>
                        </a:rPr>
                        <a:t>PELIGRO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EVALUACION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CAUSA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8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P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C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R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Arial"/>
                          <a:ea typeface="Calibri"/>
                          <a:cs typeface="Times New Roman"/>
                        </a:rPr>
                        <a:t>Trabajo con </a:t>
                      </a:r>
                      <a:r>
                        <a:rPr lang="es-ES" sz="1400" dirty="0" err="1">
                          <a:latin typeface="Arial"/>
                          <a:ea typeface="Calibri"/>
                          <a:cs typeface="Times New Roman"/>
                        </a:rPr>
                        <a:t>PVD´s</a:t>
                      </a:r>
                      <a:r>
                        <a:rPr lang="es-ES" sz="1400" dirty="0">
                          <a:latin typeface="Arial"/>
                          <a:ea typeface="Calibri"/>
                          <a:cs typeface="Times New Roman"/>
                        </a:rPr>
                        <a:t>: fatiga visual y fatiga física.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Arial"/>
                          <a:ea typeface="Calibri"/>
                          <a:cs typeface="Times New Roman"/>
                        </a:rPr>
                        <a:t>LD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Arial"/>
                          <a:ea typeface="Calibri"/>
                          <a:cs typeface="Times New Roman"/>
                        </a:rPr>
                        <a:t>M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Arial"/>
                          <a:ea typeface="Calibri"/>
                          <a:cs typeface="Times New Roman"/>
                        </a:rPr>
                        <a:t> Visual: exceso del uso de la pupila.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Arial"/>
                          <a:ea typeface="Calibri"/>
                          <a:cs typeface="Times New Roman"/>
                        </a:rPr>
                        <a:t>Física: malas posturas, tanto al sentarse como al colocar cabeza, cuello, brazos y muñecas.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411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8" name="17 Conector recto"/>
          <p:cNvCxnSpPr/>
          <p:nvPr/>
        </p:nvCxnSpPr>
        <p:spPr>
          <a:xfrm rot="5400000">
            <a:off x="-288540" y="5265204"/>
            <a:ext cx="180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292080" y="2606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SEGURIDAD EN EL TRABAJO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512" y="764704"/>
            <a:ext cx="8568952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2800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2800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5536" y="83671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IMÁGENES:                                                             OFICINA</a:t>
            </a:r>
            <a:endParaRPr lang="es-E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9 Imagen" descr="PIC_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3070" y="1484783"/>
            <a:ext cx="2972866" cy="3963821"/>
          </a:xfrm>
          <a:prstGeom prst="rect">
            <a:avLst/>
          </a:prstGeom>
        </p:spPr>
      </p:pic>
      <p:pic>
        <p:nvPicPr>
          <p:cNvPr id="11" name="10 Imagen" descr="PIC_0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484783"/>
            <a:ext cx="2952328" cy="3936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292080" y="2606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SEGURIDAD EN EL TRABAJO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512" y="764704"/>
            <a:ext cx="8568952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2800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2800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5536" y="83671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IMÁGENES:                                                             OFICINA</a:t>
            </a:r>
            <a:endParaRPr lang="es-E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11 Imagen" descr="PIC_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916832"/>
            <a:ext cx="4272475" cy="3204356"/>
          </a:xfrm>
          <a:prstGeom prst="rect">
            <a:avLst/>
          </a:prstGeom>
        </p:spPr>
      </p:pic>
      <p:pic>
        <p:nvPicPr>
          <p:cNvPr id="13" name="12 Imagen" descr="PIC_0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9" y="1916832"/>
            <a:ext cx="4248472" cy="3186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292080" y="2606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SEGURIDAD EN EL TRABAJO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512" y="764704"/>
            <a:ext cx="8568952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2800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2800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5536" y="83671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IMÁGENES:                                                             OFICINA</a:t>
            </a:r>
            <a:endParaRPr lang="es-E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9 Imagen" descr="PIC_0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032" y="1772816"/>
            <a:ext cx="4572000" cy="3429000"/>
          </a:xfrm>
          <a:prstGeom prst="rect">
            <a:avLst/>
          </a:prstGeom>
        </p:spPr>
      </p:pic>
      <p:pic>
        <p:nvPicPr>
          <p:cNvPr id="11" name="10 Imagen" descr="PIC_0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2475" y="1772816"/>
            <a:ext cx="4692013" cy="3519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292080" y="2606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SEGURIDAD EN EL TRABAJO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512" y="1412776"/>
            <a:ext cx="8568952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2800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2800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5536" y="836712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BIBLIOGRAFÍA</a:t>
            </a:r>
            <a:endParaRPr lang="es-E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179512" y="1329226"/>
            <a:ext cx="8784976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Real Decreto 485/1997 sobre disposiciones m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nimas en materia de se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ñ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alizaci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de seguridad y salud en el trabajo.</a:t>
            </a:r>
            <a:endParaRPr kumimoji="0" lang="es-E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cnicas de prevenci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de riesgos laborales. Seguridad e Higiene en el trabajo. Editorial T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bar. 9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ª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Edici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n. Autor Jos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Mar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cort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 D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az.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Ley 31/1995, de 8 de noviembre, de Prevenci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de Riesgos Laborales.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RD 486/1997, de 14 de abril, por el que se establecen las disposiciones m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nimas de seguridad y salud en los lugares de trabajo.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Manual para el T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cnico de Prevenci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de Riesgos Laborales. Tomo II.  Editorial FC Editorial. 4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º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Edici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n. Autores: Agust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Gonz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lez, Pedro Mateo y Diego Gonz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lez.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Reglamento de los Servicios de Prevenci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(R.D. 39/1997)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Real Decreto 1435/1992 de 27 de octubre sobre M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quinas.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Gu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para la prevenci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de riesgos laborales en oficinas.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RD 773/1997, de 30 de mayo, sobre disposiciones m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nimas de seguridad y salud relativas a la utilizaci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por los trabajadores de equipos de protecci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individual.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RD 487/1997, de 14 de abril, sobra disposiciones m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nimas de seguridad y salud relativas a la manipulaci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manual de cargas que entra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ñ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 riesgos, en particular </a:t>
            </a:r>
            <a:r>
              <a:rPr kumimoji="0" lang="es-E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dorsolumbares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Para los trabajadores.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RD 488/1997. de 14 de abril sobre disposiciones m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nimas de seguridad y salud relativas al trabajo con equipos que incluyen pantallas de visualizaci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logo-ual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412776"/>
            <a:ext cx="1177925" cy="1119187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611560" y="620688"/>
            <a:ext cx="820891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PROYECTO FIN DE MÁSTER </a:t>
            </a:r>
          </a:p>
          <a:p>
            <a:r>
              <a:rPr lang="es-ES_tradnl" sz="16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(ESPECIALIDAD ERGONOMÍA)</a:t>
            </a:r>
          </a:p>
          <a:p>
            <a:endParaRPr lang="es-ES_tradnl" sz="1600" b="1" dirty="0">
              <a:latin typeface="Arial" pitchFamily="34" charset="0"/>
              <a:cs typeface="Arial" pitchFamily="34" charset="0"/>
            </a:endParaRPr>
          </a:p>
          <a:p>
            <a:endParaRPr lang="es-ES_tradnl" sz="1600" b="1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b="1" dirty="0">
              <a:latin typeface="Arial" pitchFamily="34" charset="0"/>
              <a:cs typeface="Arial" pitchFamily="34" charset="0"/>
            </a:endParaRPr>
          </a:p>
          <a:p>
            <a:endParaRPr lang="es-ES_tradnl" sz="1600" b="1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b="1" dirty="0">
              <a:latin typeface="Arial" pitchFamily="34" charset="0"/>
              <a:cs typeface="Arial" pitchFamily="34" charset="0"/>
            </a:endParaRPr>
          </a:p>
          <a:p>
            <a:endParaRPr lang="es-ES_tradnl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UNIVERSIDAD DE ALMERÍA</a:t>
            </a:r>
          </a:p>
          <a:p>
            <a:r>
              <a:rPr lang="es-ES_tradnl" sz="16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RIESGOS PSICOSOCIALES: LA CARGA MENTAL</a:t>
            </a:r>
            <a:endParaRPr lang="es-ES" sz="16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39552" y="5517232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rgbClr val="CC0000"/>
                </a:solidFill>
              </a:rPr>
              <a:t>AUTOR: ÁLVARO GARCÍA GONZÁLEZ</a:t>
            </a:r>
          </a:p>
          <a:p>
            <a:r>
              <a:rPr lang="es-ES_tradnl" dirty="0" smtClean="0">
                <a:solidFill>
                  <a:srgbClr val="CC0000"/>
                </a:solidFill>
              </a:rPr>
              <a:t>TUTOR: Francisco Martínez </a:t>
            </a:r>
            <a:r>
              <a:rPr lang="es-ES_tradnl" dirty="0" err="1" smtClean="0">
                <a:solidFill>
                  <a:srgbClr val="CC0000"/>
                </a:solidFill>
              </a:rPr>
              <a:t>Gómiz</a:t>
            </a:r>
            <a:r>
              <a:rPr lang="es-ES_tradnl" dirty="0" smtClean="0">
                <a:solidFill>
                  <a:srgbClr val="CC0000"/>
                </a:solidFill>
              </a:rPr>
              <a:t>    </a:t>
            </a:r>
            <a:endParaRPr lang="es-ES_tradnl" dirty="0" smtClean="0">
              <a:solidFill>
                <a:srgbClr val="CC0000"/>
              </a:solidFill>
            </a:endParaRPr>
          </a:p>
          <a:p>
            <a:r>
              <a:rPr lang="es-ES_tradnl" smtClean="0">
                <a:solidFill>
                  <a:srgbClr val="CC0000"/>
                </a:solidFill>
              </a:rPr>
              <a:t>JUNIO 2013</a:t>
            </a:r>
            <a:r>
              <a:rPr lang="es-ES_tradnl" smtClean="0">
                <a:solidFill>
                  <a:srgbClr val="CC0000"/>
                </a:solidFill>
              </a:rPr>
              <a:t>                                             </a:t>
            </a:r>
            <a:endParaRPr lang="es-ES_tradnl" dirty="0" smtClean="0">
              <a:solidFill>
                <a:srgbClr val="CC0000"/>
              </a:solidFill>
            </a:endParaRPr>
          </a:p>
          <a:p>
            <a:endParaRPr lang="es-ES" dirty="0"/>
          </a:p>
        </p:txBody>
      </p:sp>
      <p:pic>
        <p:nvPicPr>
          <p:cNvPr id="12292" name="Imagen 1"/>
          <p:cNvPicPr>
            <a:picLocks noChangeAspect="1" noChangeArrowheads="1"/>
          </p:cNvPicPr>
          <p:nvPr/>
        </p:nvPicPr>
        <p:blipFill>
          <a:blip r:embed="rId3" cstate="print"/>
          <a:srcRect l="29799" t="13829" r="27530" b="35777"/>
          <a:stretch>
            <a:fillRect/>
          </a:stretch>
        </p:blipFill>
        <p:spPr bwMode="auto">
          <a:xfrm>
            <a:off x="4139952" y="3429000"/>
            <a:ext cx="1389063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491880" y="4437112"/>
            <a:ext cx="2808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rgbClr val="F692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Máster en Prevención de                   </a:t>
            </a:r>
            <a:endParaRPr kumimoji="0" lang="es-E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rgbClr val="F692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Riesgos Laborales</a:t>
            </a:r>
            <a:endParaRPr kumimoji="0" lang="es-E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Universidad de Almería</a:t>
            </a: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020272" y="2606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ERGONOMÍA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512" y="764704"/>
            <a:ext cx="8568952" cy="740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3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PLANEAMIENTO GLOBAL DEL ESTUDIO</a:t>
            </a:r>
            <a:r>
              <a:rPr lang="es-ES_tradnl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  <a:p>
            <a:r>
              <a:rPr lang="es-ES_tradnl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r>
              <a:rPr lang="es-ES_tradnl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dirty="0" smtClean="0">
                <a:latin typeface="Arial" pitchFamily="34" charset="0"/>
                <a:cs typeface="Arial" pitchFamily="34" charset="0"/>
              </a:rPr>
              <a:t>       DESCRIPCIÓN DE CARGA MENTAL</a:t>
            </a: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2800" dirty="0">
              <a:latin typeface="Arial" pitchFamily="34" charset="0"/>
              <a:cs typeface="Arial" pitchFamily="34" charset="0"/>
            </a:endParaRPr>
          </a:p>
          <a:p>
            <a:endParaRPr lang="es-ES_tradnl" sz="2800" dirty="0">
              <a:latin typeface="Arial" pitchFamily="34" charset="0"/>
              <a:cs typeface="Arial" pitchFamily="34" charset="0"/>
            </a:endParaRPr>
          </a:p>
          <a:p>
            <a:r>
              <a:rPr lang="es-ES_tradnl" sz="2800" dirty="0" smtClean="0">
                <a:latin typeface="Arial" pitchFamily="34" charset="0"/>
                <a:cs typeface="Arial" pitchFamily="34" charset="0"/>
              </a:rPr>
              <a:t>        ANÁLISIS DE LA CARGA MENTAL EN</a:t>
            </a:r>
          </a:p>
          <a:p>
            <a:r>
              <a:rPr lang="es-ES_tradnl" sz="2800" dirty="0" smtClean="0">
                <a:latin typeface="Arial" pitchFamily="34" charset="0"/>
                <a:cs typeface="Arial" pitchFamily="34" charset="0"/>
              </a:rPr>
              <a:t>     “GARCAM TALLER DE ARQUITECTURA”</a:t>
            </a:r>
          </a:p>
          <a:p>
            <a:endParaRPr lang="es-ES_tradnl" sz="2800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2800" dirty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_tradnl" sz="1600" dirty="0">
              <a:latin typeface="Arial" pitchFamily="34" charset="0"/>
              <a:cs typeface="Arial" pitchFamily="34" charset="0"/>
            </a:endParaRPr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Flecha derecha"/>
          <p:cNvSpPr/>
          <p:nvPr/>
        </p:nvSpPr>
        <p:spPr>
          <a:xfrm>
            <a:off x="467544" y="4149080"/>
            <a:ext cx="504056" cy="196600"/>
          </a:xfrm>
          <a:prstGeom prst="rightArrow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derecha"/>
          <p:cNvSpPr/>
          <p:nvPr/>
        </p:nvSpPr>
        <p:spPr>
          <a:xfrm>
            <a:off x="467544" y="2420888"/>
            <a:ext cx="504056" cy="196600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020272" y="2606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ERGONOMÍA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1772816"/>
            <a:ext cx="835292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FACTORES PSICOSOCIALES QUE AFECTAN AL TRABAJO:</a:t>
            </a:r>
            <a:r>
              <a:rPr lang="es-ES_tradnl" sz="2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  <a:p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endParaRPr lang="es-ES_tradnl" sz="2000" dirty="0">
              <a:latin typeface="Arial" pitchFamily="34" charset="0"/>
              <a:cs typeface="Arial" pitchFamily="34" charset="0"/>
            </a:endParaRPr>
          </a:p>
          <a:p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       CARACTERÍSTICAS DEL PUESTO DE TRABAJO</a:t>
            </a: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       ORGANIZACIÓN DEL TRABAJO </a:t>
            </a: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       CARACTERÍSTICAS DE LA EMPRESA</a:t>
            </a: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       CARACTERÍSTICAS PERSONALES</a:t>
            </a:r>
          </a:p>
          <a:p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539552" y="1052736"/>
            <a:ext cx="504056" cy="196600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1187624" y="980728"/>
            <a:ext cx="4027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DESCRIPCIÓN DE CARGA MENTAL</a:t>
            </a:r>
            <a:endParaRPr lang="es-ES" dirty="0"/>
          </a:p>
        </p:txBody>
      </p:sp>
      <p:sp>
        <p:nvSpPr>
          <p:cNvPr id="10" name="9 Flecha derecha"/>
          <p:cNvSpPr/>
          <p:nvPr/>
        </p:nvSpPr>
        <p:spPr>
          <a:xfrm>
            <a:off x="827584" y="3645024"/>
            <a:ext cx="144016" cy="72008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11" name="10 Flecha derecha"/>
          <p:cNvSpPr/>
          <p:nvPr/>
        </p:nvSpPr>
        <p:spPr>
          <a:xfrm>
            <a:off x="827584" y="4293096"/>
            <a:ext cx="144016" cy="72008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12" name="11 Flecha derecha"/>
          <p:cNvSpPr/>
          <p:nvPr/>
        </p:nvSpPr>
        <p:spPr>
          <a:xfrm>
            <a:off x="827584" y="4869160"/>
            <a:ext cx="144016" cy="72008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13" name="12 Flecha derecha"/>
          <p:cNvSpPr/>
          <p:nvPr/>
        </p:nvSpPr>
        <p:spPr>
          <a:xfrm>
            <a:off x="827584" y="3068960"/>
            <a:ext cx="144016" cy="72008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292080" y="2606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         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HIGIENE INDUSTRIAL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5536" y="692696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CONTAMINATES QUÍMICOS          CROMO</a:t>
            </a: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395536" y="908720"/>
            <a:ext cx="216024" cy="144016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10" name="9 Flecha derecha"/>
          <p:cNvSpPr/>
          <p:nvPr/>
        </p:nvSpPr>
        <p:spPr>
          <a:xfrm>
            <a:off x="5724128" y="764704"/>
            <a:ext cx="288032" cy="360040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83568" y="1412776"/>
            <a:ext cx="734481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TOXICOCINÉTICA DEL CROMO.  </a:t>
            </a:r>
          </a:p>
          <a:p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FUENTES DE EXPOSICIÓN</a:t>
            </a:r>
            <a:r>
              <a:rPr lang="es-ES_tradnl" sz="2400" dirty="0" smtClean="0"/>
              <a:t>: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r>
              <a:rPr lang="es-ES_tradnl" dirty="0" smtClean="0"/>
              <a:t>      </a:t>
            </a: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CONTACTO DÉRMICO</a:t>
            </a: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      INGESTIÓN</a:t>
            </a: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>INHALACIÓN</a:t>
            </a:r>
          </a:p>
          <a:p>
            <a:endParaRPr lang="es-ES_tradnl" dirty="0" smtClean="0"/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       </a:t>
            </a:r>
          </a:p>
          <a:p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       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Flecha derecha"/>
          <p:cNvSpPr/>
          <p:nvPr/>
        </p:nvSpPr>
        <p:spPr>
          <a:xfrm>
            <a:off x="827584" y="2852936"/>
            <a:ext cx="216024" cy="144016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16" name="15 Flecha derecha"/>
          <p:cNvSpPr/>
          <p:nvPr/>
        </p:nvSpPr>
        <p:spPr>
          <a:xfrm>
            <a:off x="827584" y="3717032"/>
            <a:ext cx="216024" cy="144016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17" name="16 Flecha derecha"/>
          <p:cNvSpPr/>
          <p:nvPr/>
        </p:nvSpPr>
        <p:spPr>
          <a:xfrm>
            <a:off x="827584" y="4653136"/>
            <a:ext cx="216024" cy="144016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020272" y="2606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ERGONOMÍA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539552" y="1052736"/>
            <a:ext cx="504056" cy="196600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1187624" y="980728"/>
            <a:ext cx="4027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DESCRIPCIÓN DE CARGA MENTAL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67544" y="1844824"/>
            <a:ext cx="828092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CONSECUENCIAS</a:t>
            </a:r>
          </a:p>
          <a:p>
            <a:endParaRPr lang="es-ES_tradnl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 PSICOLÓGICOS: ansiedad, depresión, agresividad, alcoholismo…</a:t>
            </a:r>
          </a:p>
          <a:p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 PSICOSOCIALES: absentismo,  accidentes, incidentes, conflictos...</a:t>
            </a:r>
          </a:p>
          <a:p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  <a:p>
            <a:r>
              <a:rPr lang="es-ES_tradnl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    PSICOSOMÁTICOS: envejecimiento prematuro, cefaleas, insomnio, trastornos circulatorios, cansancio físico y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FATIGA MENTAL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. 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Flecha derecha"/>
          <p:cNvSpPr/>
          <p:nvPr/>
        </p:nvSpPr>
        <p:spPr>
          <a:xfrm>
            <a:off x="611560" y="3933056"/>
            <a:ext cx="144016" cy="72008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16" name="15 Flecha derecha"/>
          <p:cNvSpPr/>
          <p:nvPr/>
        </p:nvSpPr>
        <p:spPr>
          <a:xfrm>
            <a:off x="611560" y="5085184"/>
            <a:ext cx="144016" cy="72008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17" name="16 Flecha derecha"/>
          <p:cNvSpPr/>
          <p:nvPr/>
        </p:nvSpPr>
        <p:spPr>
          <a:xfrm>
            <a:off x="611560" y="2852936"/>
            <a:ext cx="144016" cy="72008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020272" y="2606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ERGONOMÍA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539552" y="1052736"/>
            <a:ext cx="504056" cy="196600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1187624" y="980728"/>
            <a:ext cx="4027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DESCRIPCIÓN DE CARGA MENTAL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67544" y="1844824"/>
            <a:ext cx="828092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DEFINICIÓN:</a:t>
            </a:r>
          </a:p>
          <a:p>
            <a:endParaRPr lang="es-ES_tradnl" sz="2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Cantidad de esfuerzo deliberado que debemos realizar para conseguir un resultado concreto. Este proceso exige un estado de atención (capacidad de “estar alerta”)</a:t>
            </a:r>
            <a:r>
              <a:rPr lang="es-ES_tradn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y de concentración (capacidad de estar pendiente de una actividad o conjunto de ellas durante un periodo de tiempo).</a:t>
            </a: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  <a:p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  <a:p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Norma ISO 10075 “ Principios ergonómicos relacionados con la carga de trabajo mental”. Define aspectos como: </a:t>
            </a:r>
            <a:r>
              <a:rPr lang="es-ES_tradnl" dirty="0" err="1" smtClean="0">
                <a:latin typeface="Arial" pitchFamily="34" charset="0"/>
                <a:cs typeface="Arial" pitchFamily="34" charset="0"/>
              </a:rPr>
              <a:t>hipovigilancia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, fatiga, saturación mental y monotonía.</a:t>
            </a:r>
          </a:p>
          <a:p>
            <a:endParaRPr lang="es-ES_tradnl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020272" y="2606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ERGONOMÍA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539552" y="1052736"/>
            <a:ext cx="504056" cy="196600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1187624" y="980728"/>
            <a:ext cx="4027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DESCRIPCIÓN DE CARGA MENTAL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67544" y="1844824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ES_tradn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TRABAJO INTELECTUAL 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implica una recepción de estímulos a los que se le debe dar respuesta: </a:t>
            </a: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s-ES_tradnl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899592" y="3501008"/>
          <a:ext cx="7344816" cy="1647428"/>
        </p:xfrm>
        <a:graphic>
          <a:graphicData uri="http://schemas.openxmlformats.org/drawingml/2006/table">
            <a:tbl>
              <a:tblPr/>
              <a:tblGrid>
                <a:gridCol w="1422403"/>
                <a:gridCol w="486073"/>
                <a:gridCol w="1522175"/>
                <a:gridCol w="435761"/>
                <a:gridCol w="1483802"/>
                <a:gridCol w="450256"/>
                <a:gridCol w="1544346"/>
              </a:tblGrid>
              <a:tr h="16474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300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Detectar la información</a:t>
                      </a:r>
                      <a:endParaRPr lang="es-ES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3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3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Identificarla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Decodificarla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Interpretarla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3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Elaborar las posibles respuestas y elegir la más adecuada.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300" dirty="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Arial"/>
                          <a:ea typeface="Times New Roman"/>
                        </a:rPr>
                        <a:t>       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3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Emitir la respuesta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2339752" y="4005064"/>
            <a:ext cx="504056" cy="272033"/>
          </a:xfrm>
          <a:prstGeom prst="rightArrow">
            <a:avLst>
              <a:gd name="adj1" fmla="val 50000"/>
              <a:gd name="adj2" fmla="val 45238"/>
            </a:avLst>
          </a:prstGeom>
          <a:solidFill>
            <a:srgbClr val="CC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4355976" y="4005064"/>
            <a:ext cx="504056" cy="272033"/>
          </a:xfrm>
          <a:prstGeom prst="rightArrow">
            <a:avLst>
              <a:gd name="adj1" fmla="val 50000"/>
              <a:gd name="adj2" fmla="val 45238"/>
            </a:avLst>
          </a:prstGeom>
          <a:solidFill>
            <a:srgbClr val="CC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6228184" y="4005064"/>
            <a:ext cx="504056" cy="272033"/>
          </a:xfrm>
          <a:prstGeom prst="rightArrow">
            <a:avLst>
              <a:gd name="adj1" fmla="val 50000"/>
              <a:gd name="adj2" fmla="val 45238"/>
            </a:avLst>
          </a:prstGeom>
          <a:solidFill>
            <a:srgbClr val="CC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3 Imagen" descr="Dibujo2-Model.jpg"/>
          <p:cNvPicPr/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691680" y="-819472"/>
            <a:ext cx="5760640" cy="8496944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7020272" y="2606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ERGONOMÍA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539552" y="1052736"/>
            <a:ext cx="504056" cy="196600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1187624" y="980728"/>
            <a:ext cx="4027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DESCRIPCIÓN DE CARGA MENTAL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67544" y="184482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>
              <a:latin typeface="Arial" pitchFamily="34" charset="0"/>
              <a:cs typeface="Arial" pitchFamily="34" charset="0"/>
            </a:endParaRP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s-ES_tradnl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020272" y="2606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ERGONOMÍA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539552" y="1052736"/>
            <a:ext cx="504056" cy="196600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1043608" y="980728"/>
            <a:ext cx="4672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ANÁLISIS  DE LA  CARGA MENTAL EN</a:t>
            </a: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“GARCAM TALLER DE ARQUITECTURA”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67544" y="184482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>
              <a:latin typeface="Arial" pitchFamily="34" charset="0"/>
              <a:cs typeface="Arial" pitchFamily="34" charset="0"/>
            </a:endParaRP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s-ES_tradnl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11560" y="1844824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DESCRIPCIÓN DE LA EMPRESA</a:t>
            </a:r>
          </a:p>
          <a:p>
            <a:endParaRPr lang="es-ES_tradnl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Redacción, diseño y ejecución de proyectos de obra y construcción</a:t>
            </a: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  <a:p>
            <a:r>
              <a:rPr lang="es-ES_tradn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TRABAJADORES</a:t>
            </a:r>
          </a:p>
          <a:p>
            <a:endParaRPr lang="es-ES_tradnl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s-ES_tradnl" dirty="0" smtClean="0">
                <a:latin typeface="Arial" pitchFamily="34" charset="0"/>
                <a:cs typeface="Arial" pitchFamily="34" charset="0"/>
              </a:rPr>
              <a:t> Personal de secretaría técnica (1 persona)</a:t>
            </a:r>
          </a:p>
          <a:p>
            <a:pPr>
              <a:buFontTx/>
              <a:buChar char="-"/>
            </a:pPr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s-ES_tradnl" dirty="0" smtClean="0">
                <a:latin typeface="Arial" pitchFamily="34" charset="0"/>
                <a:cs typeface="Arial" pitchFamily="34" charset="0"/>
              </a:rPr>
              <a:t> Personal técnico (4personas)</a:t>
            </a:r>
          </a:p>
          <a:p>
            <a:pPr>
              <a:buFontTx/>
              <a:buChar char="-"/>
            </a:pPr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s-ES_tradnl" dirty="0" smtClean="0">
                <a:latin typeface="Arial" pitchFamily="34" charset="0"/>
                <a:cs typeface="Arial" pitchFamily="34" charset="0"/>
              </a:rPr>
              <a:t> Arquitectos jefes / empresarios (2 personas)</a:t>
            </a:r>
          </a:p>
          <a:p>
            <a:pPr>
              <a:buFontTx/>
              <a:buChar char="-"/>
            </a:pP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2 Imagen" descr="alvaro-Model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3688" y="548681"/>
            <a:ext cx="5930984" cy="5904655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7020272" y="2606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ERGONOMÍA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1835696" y="908720"/>
            <a:ext cx="504056" cy="196600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2339752" y="836712"/>
            <a:ext cx="4672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ANÁLISIS  DE LA  CARGA MENTAL EN</a:t>
            </a: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“GARCAM TALLER DE ARQUITECTURA”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67544" y="184482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>
              <a:latin typeface="Arial" pitchFamily="34" charset="0"/>
              <a:cs typeface="Arial" pitchFamily="34" charset="0"/>
            </a:endParaRP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s-ES_tradnl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259632" y="5934670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   DISTRIBUCIÓN DEL ESPACIO DE TRABAJO</a:t>
            </a:r>
          </a:p>
          <a:p>
            <a:endParaRPr lang="es-ES_tradnl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020272" y="2606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ERGONOMÍA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539552" y="1052736"/>
            <a:ext cx="504056" cy="196600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1043608" y="980728"/>
            <a:ext cx="4672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ANÁLISIS  DE LA  CARGA MENTAL EN</a:t>
            </a: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“GARCAM TALLER DE ARQUITECTURA”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67544" y="184482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>
              <a:latin typeface="Arial" pitchFamily="34" charset="0"/>
              <a:cs typeface="Arial" pitchFamily="34" charset="0"/>
            </a:endParaRP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s-ES_tradnl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11560" y="1844824"/>
            <a:ext cx="813690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FACTORES DETERMINANTES DE LA FATIGA MENTAL:</a:t>
            </a:r>
          </a:p>
          <a:p>
            <a:endParaRPr lang="es-ES_tradn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Exigencias del trabajo: </a:t>
            </a:r>
          </a:p>
          <a:p>
            <a:r>
              <a:rPr lang="es-ES_tradn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s-ES_tradn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    Tipo de tarea</a:t>
            </a:r>
          </a:p>
          <a:p>
            <a:endParaRPr lang="es-ES_tradnl" sz="2400" dirty="0" smtClean="0">
              <a:latin typeface="Arial" pitchFamily="34" charset="0"/>
              <a:cs typeface="Arial" pitchFamily="34" charset="0"/>
            </a:endParaRPr>
          </a:p>
          <a:p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     Organización del trabajo</a:t>
            </a:r>
          </a:p>
          <a:p>
            <a:endParaRPr lang="es-ES_tradnl" sz="2400" dirty="0" smtClean="0">
              <a:latin typeface="Arial" pitchFamily="34" charset="0"/>
              <a:cs typeface="Arial" pitchFamily="34" charset="0"/>
            </a:endParaRPr>
          </a:p>
          <a:p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     Condiciones medioambientales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Flecha derecha"/>
          <p:cNvSpPr/>
          <p:nvPr/>
        </p:nvSpPr>
        <p:spPr>
          <a:xfrm>
            <a:off x="827584" y="3429000"/>
            <a:ext cx="144016" cy="72008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12" name="11 Flecha derecha"/>
          <p:cNvSpPr/>
          <p:nvPr/>
        </p:nvSpPr>
        <p:spPr>
          <a:xfrm>
            <a:off x="827584" y="4509120"/>
            <a:ext cx="144016" cy="72008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13" name="12 Flecha derecha"/>
          <p:cNvSpPr/>
          <p:nvPr/>
        </p:nvSpPr>
        <p:spPr>
          <a:xfrm>
            <a:off x="827584" y="5589240"/>
            <a:ext cx="144016" cy="72008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020272" y="2606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ERGONOMÍA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539552" y="1052736"/>
            <a:ext cx="504056" cy="196600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1043608" y="980728"/>
            <a:ext cx="4672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ANÁLISIS  DE LA  CARGA MENTAL EN</a:t>
            </a: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“GARCAM TALLER DE ARQUITECTURA”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67544" y="184482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>
              <a:latin typeface="Arial" pitchFamily="34" charset="0"/>
              <a:cs typeface="Arial" pitchFamily="34" charset="0"/>
            </a:endParaRP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s-ES_tradnl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11560" y="1844824"/>
            <a:ext cx="8136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FACTORES DETERMINANTES DE LA FATIGA MENTAL:</a:t>
            </a:r>
          </a:p>
          <a:p>
            <a:endParaRPr lang="es-ES_tradn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Factores individuales: </a:t>
            </a:r>
          </a:p>
          <a:p>
            <a:r>
              <a:rPr lang="es-ES_tradn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s-ES_tradn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   Edad, sexo</a:t>
            </a:r>
          </a:p>
          <a:p>
            <a:endParaRPr lang="es-ES_tradnl" sz="2400" dirty="0" smtClean="0">
              <a:latin typeface="Arial" pitchFamily="34" charset="0"/>
              <a:cs typeface="Arial" pitchFamily="34" charset="0"/>
            </a:endParaRPr>
          </a:p>
          <a:p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    Formación, información, aprendizaje</a:t>
            </a:r>
          </a:p>
          <a:p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Flecha derecha"/>
          <p:cNvSpPr/>
          <p:nvPr/>
        </p:nvSpPr>
        <p:spPr>
          <a:xfrm>
            <a:off x="755576" y="3429000"/>
            <a:ext cx="144016" cy="72008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12" name="11 Flecha derecha"/>
          <p:cNvSpPr/>
          <p:nvPr/>
        </p:nvSpPr>
        <p:spPr>
          <a:xfrm>
            <a:off x="755576" y="4509120"/>
            <a:ext cx="144016" cy="72008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020272" y="2606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ERGONOMÍA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539552" y="1052736"/>
            <a:ext cx="504056" cy="196600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1043608" y="980728"/>
            <a:ext cx="4672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ANÁLISIS  DE LA  CARGA MENTAL EN</a:t>
            </a: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“GARCAM TALLER DE ARQUITECTURA”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67544" y="184482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>
              <a:latin typeface="Arial" pitchFamily="34" charset="0"/>
              <a:cs typeface="Arial" pitchFamily="34" charset="0"/>
            </a:endParaRP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s-ES_tradnl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11560" y="1844824"/>
            <a:ext cx="813690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FACTORES DETERMINANTES DE LA FATIGA MENTAL:</a:t>
            </a:r>
          </a:p>
          <a:p>
            <a:endParaRPr lang="es-ES_tradn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Factores </a:t>
            </a:r>
            <a:r>
              <a:rPr lang="es-ES_tradnl" sz="2400" dirty="0" err="1" smtClean="0">
                <a:latin typeface="Arial" pitchFamily="34" charset="0"/>
                <a:cs typeface="Arial" pitchFamily="34" charset="0"/>
              </a:rPr>
              <a:t>extralaborales</a:t>
            </a:r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es-ES_tradn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s-ES_tradn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   Problemas familiares</a:t>
            </a:r>
          </a:p>
          <a:p>
            <a:endParaRPr lang="es-ES_tradnl" sz="2400" dirty="0" smtClean="0">
              <a:latin typeface="Arial" pitchFamily="34" charset="0"/>
              <a:cs typeface="Arial" pitchFamily="34" charset="0"/>
            </a:endParaRPr>
          </a:p>
          <a:p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    Enfermedades no relacionadas con el trabajo</a:t>
            </a:r>
          </a:p>
          <a:p>
            <a:endParaRPr lang="es-ES_tradnl" sz="2400" dirty="0" smtClean="0">
              <a:latin typeface="Arial" pitchFamily="34" charset="0"/>
              <a:cs typeface="Arial" pitchFamily="34" charset="0"/>
            </a:endParaRPr>
          </a:p>
          <a:p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    Tensiones</a:t>
            </a:r>
          </a:p>
          <a:p>
            <a:endParaRPr lang="es-ES_tradnl" sz="2400" dirty="0" smtClean="0">
              <a:latin typeface="Arial" pitchFamily="34" charset="0"/>
              <a:cs typeface="Arial" pitchFamily="34" charset="0"/>
            </a:endParaRPr>
          </a:p>
          <a:p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Flecha derecha"/>
          <p:cNvSpPr/>
          <p:nvPr/>
        </p:nvSpPr>
        <p:spPr>
          <a:xfrm>
            <a:off x="827584" y="3429000"/>
            <a:ext cx="144016" cy="72008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12" name="11 Flecha derecha"/>
          <p:cNvSpPr/>
          <p:nvPr/>
        </p:nvSpPr>
        <p:spPr>
          <a:xfrm>
            <a:off x="827584" y="4509120"/>
            <a:ext cx="144016" cy="72008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13" name="12 Flecha derecha"/>
          <p:cNvSpPr/>
          <p:nvPr/>
        </p:nvSpPr>
        <p:spPr>
          <a:xfrm>
            <a:off x="827584" y="5589240"/>
            <a:ext cx="144016" cy="72008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020272" y="2606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ERGONOMÍA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539552" y="1052736"/>
            <a:ext cx="504056" cy="196600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1043608" y="980728"/>
            <a:ext cx="4672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ANÁLISIS  DE LA  CARGA MENTAL EN</a:t>
            </a: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“GARCAM TALLER DE ARQUITECTURA”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67544" y="184482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>
              <a:latin typeface="Arial" pitchFamily="34" charset="0"/>
              <a:cs typeface="Arial" pitchFamily="34" charset="0"/>
            </a:endParaRP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s-ES_tradnl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9552" y="1844824"/>
            <a:ext cx="813690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MÉTODOS DE EVALUACIÓN DE LA CARGA MENTAL:</a:t>
            </a:r>
          </a:p>
          <a:p>
            <a:endParaRPr lang="es-ES_tradnl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sz="2800" dirty="0" smtClean="0">
                <a:latin typeface="Arial" pitchFamily="34" charset="0"/>
                <a:cs typeface="Arial" pitchFamily="34" charset="0"/>
              </a:rPr>
              <a:t>     Incidencia sobre el individuo</a:t>
            </a: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sz="2800" dirty="0" smtClean="0">
                <a:latin typeface="Arial" pitchFamily="34" charset="0"/>
                <a:cs typeface="Arial" pitchFamily="34" charset="0"/>
              </a:rPr>
              <a:t>     Factores de carga inherentes a la tarea</a:t>
            </a:r>
          </a:p>
          <a:p>
            <a:endParaRPr lang="es-ES_tradnl" sz="2800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Flecha derecha"/>
          <p:cNvSpPr/>
          <p:nvPr/>
        </p:nvSpPr>
        <p:spPr>
          <a:xfrm>
            <a:off x="683568" y="3068960"/>
            <a:ext cx="288032" cy="216024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12" name="11 Flecha derecha"/>
          <p:cNvSpPr/>
          <p:nvPr/>
        </p:nvSpPr>
        <p:spPr>
          <a:xfrm>
            <a:off x="683568" y="4797152"/>
            <a:ext cx="288032" cy="216024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292080" y="2606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         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HIGIENE INDUSTRIAL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5536" y="692696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CONTAMINATES QUÍMICOS          CROMO</a:t>
            </a: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395536" y="908720"/>
            <a:ext cx="216024" cy="144016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10" name="9 Flecha derecha"/>
          <p:cNvSpPr/>
          <p:nvPr/>
        </p:nvSpPr>
        <p:spPr>
          <a:xfrm>
            <a:off x="5724128" y="764704"/>
            <a:ext cx="288032" cy="360040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83568" y="1412776"/>
            <a:ext cx="734481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TOXICOCINÉTICA DEL CROMO. </a:t>
            </a:r>
          </a:p>
          <a:p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RIESGOS INDUSTRIALES  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       </a:t>
            </a:r>
          </a:p>
          <a:p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        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Flecha derecha"/>
          <p:cNvSpPr/>
          <p:nvPr/>
        </p:nvSpPr>
        <p:spPr>
          <a:xfrm>
            <a:off x="1115616" y="2636912"/>
            <a:ext cx="216024" cy="144016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16" name="15 Flecha derecha"/>
          <p:cNvSpPr/>
          <p:nvPr/>
        </p:nvSpPr>
        <p:spPr>
          <a:xfrm>
            <a:off x="1115616" y="3284984"/>
            <a:ext cx="216024" cy="144016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17" name="16 Flecha derecha"/>
          <p:cNvSpPr/>
          <p:nvPr/>
        </p:nvSpPr>
        <p:spPr>
          <a:xfrm>
            <a:off x="1115616" y="4149080"/>
            <a:ext cx="216024" cy="144016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331640" y="256490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Úlceras cutáneas, dermatitis de contacto alérgica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403648" y="3140968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Irritación de la faringe, tos, bronquitis, rinitis crónica, conjuntivitis, úlceras </a:t>
            </a:r>
            <a:r>
              <a:rPr lang="es-ES_tradnl" dirty="0" err="1" smtClean="0">
                <a:latin typeface="Arial" pitchFamily="34" charset="0"/>
                <a:cs typeface="Arial" pitchFamily="34" charset="0"/>
              </a:rPr>
              <a:t>corneales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.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403648" y="407707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Afección renal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Flecha derecha"/>
          <p:cNvSpPr/>
          <p:nvPr/>
        </p:nvSpPr>
        <p:spPr>
          <a:xfrm>
            <a:off x="1115616" y="4797152"/>
            <a:ext cx="216024" cy="144016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403648" y="465313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Cáncer gástrico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115616" y="558924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Exposición laboral peligrosa                     0.1 – 5 mg/m3</a:t>
            </a:r>
            <a:endParaRPr lang="es-ES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020272" y="2606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ERGONOMÍA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539552" y="1052736"/>
            <a:ext cx="504056" cy="196600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1043608" y="980728"/>
            <a:ext cx="4672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ANÁLISIS  DE LA  CARGA MENTAL EN</a:t>
            </a: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“GARCAM TALLER DE ARQUITECTURA”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67544" y="184482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>
              <a:latin typeface="Arial" pitchFamily="34" charset="0"/>
              <a:cs typeface="Arial" pitchFamily="34" charset="0"/>
            </a:endParaRP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s-ES_tradnl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9552" y="1844824"/>
            <a:ext cx="81369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MÉTODOS DE EVALUACIÓN DE LA CARGA MENTAL:</a:t>
            </a:r>
          </a:p>
          <a:p>
            <a:endParaRPr lang="es-ES_tradnl" sz="2400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39552" y="2348880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Incidencia sobre el individuo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18 Tabla"/>
          <p:cNvGraphicFramePr>
            <a:graphicFrameLocks noGrp="1"/>
          </p:cNvGraphicFramePr>
          <p:nvPr/>
        </p:nvGraphicFramePr>
        <p:xfrm>
          <a:off x="1187624" y="2564904"/>
          <a:ext cx="6453837" cy="3781008"/>
        </p:xfrm>
        <a:graphic>
          <a:graphicData uri="http://schemas.openxmlformats.org/drawingml/2006/table">
            <a:tbl>
              <a:tblPr/>
              <a:tblGrid>
                <a:gridCol w="2978963"/>
                <a:gridCol w="1856161"/>
                <a:gridCol w="1618713"/>
              </a:tblGrid>
              <a:tr h="3150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3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             INDICADORES</a:t>
                      </a:r>
                      <a:endParaRPr lang="es-ES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2603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3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EVALUACIÓN DE LAS ALTERACIONES FISIOLÓGICAS</a:t>
                      </a:r>
                      <a:endParaRPr lang="es-ES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             Actividad: cardíaca</a:t>
                      </a:r>
                      <a:endParaRPr lang="es-ES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                             ocular</a:t>
                      </a:r>
                      <a:endParaRPr lang="es-ES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                             cortical</a:t>
                      </a:r>
                      <a:endParaRPr lang="es-ES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                             respiratoria</a:t>
                      </a:r>
                      <a:endParaRPr lang="es-ES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260336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3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EVALUACIÓN DE LAS ALTERACIONES PSICOLÓGICAS</a:t>
                      </a:r>
                      <a:endParaRPr lang="es-ES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3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Psico-motoras</a:t>
                      </a:r>
                      <a:endParaRPr lang="es-ES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Rapidez de reacción.</a:t>
                      </a:r>
                      <a:endParaRPr lang="es-ES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Coordinación de movimientos.</a:t>
                      </a:r>
                      <a:endParaRPr lang="es-ES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525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3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Mentales</a:t>
                      </a:r>
                      <a:endParaRPr lang="es-ES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Atención</a:t>
                      </a:r>
                      <a:endParaRPr lang="es-ES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Memoria</a:t>
                      </a:r>
                      <a:endParaRPr lang="es-ES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concentración</a:t>
                      </a:r>
                      <a:endParaRPr lang="es-ES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020272" y="2606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ERGONOMÍA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539552" y="1052736"/>
            <a:ext cx="504056" cy="196600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1043608" y="980728"/>
            <a:ext cx="4672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ANÁLISIS  DE LA  CARGA MENTAL EN</a:t>
            </a: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“GARCAM TALLER DE ARQUITECTURA”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67544" y="184482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>
              <a:latin typeface="Arial" pitchFamily="34" charset="0"/>
              <a:cs typeface="Arial" pitchFamily="34" charset="0"/>
            </a:endParaRP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s-ES_tradnl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9552" y="1844824"/>
            <a:ext cx="81369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MÉTODOS DE EVALUACIÓN DE LA CARGA MENTAL:</a:t>
            </a:r>
          </a:p>
          <a:p>
            <a:endParaRPr lang="es-ES_tradnl" sz="2400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39552" y="2348880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Incidencia sobre el individuo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1547664" y="2708920"/>
          <a:ext cx="5976664" cy="3600400"/>
        </p:xfrm>
        <a:graphic>
          <a:graphicData uri="http://schemas.openxmlformats.org/drawingml/2006/table">
            <a:tbl>
              <a:tblPr/>
              <a:tblGrid>
                <a:gridCol w="2988332"/>
                <a:gridCol w="2988332"/>
              </a:tblGrid>
              <a:tr h="1694306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3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" sz="1300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" sz="1300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" sz="1300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" sz="1300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" sz="1300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" sz="1300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3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EVALUACIÓN </a:t>
                      </a:r>
                      <a:r>
                        <a:rPr lang="es-ES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DEL COMPORTAMIENTO</a:t>
                      </a:r>
                      <a:endParaRPr lang="es-ES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Método  de la doble tarea:</a:t>
                      </a:r>
                      <a:endParaRPr lang="es-ES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Consiste en presentar estímulos independientes de la tarea que se está realizando. En la medida que la tarea principal exige un mayor nivel de atención se disminuye la respuesta a los estímulos secundarios.</a:t>
                      </a:r>
                      <a:endParaRPr lang="es-ES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09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Evaluación objetiva de la valoración del comportamiento:</a:t>
                      </a:r>
                      <a:endParaRPr lang="es-ES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Al aumentar la fatiga el individuo intenta cambiar de método operatorio para adaptarse a la situación. Por ello el análisis de las variaciones de los métodos operacionales suele usarse como indicador para la evaluación de la fatiga mental.</a:t>
                      </a:r>
                      <a:endParaRPr lang="es-ES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020272" y="2606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ERGONOMÍA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539552" y="1052736"/>
            <a:ext cx="504056" cy="196600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1043608" y="980728"/>
            <a:ext cx="4672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ANÁLISIS  DE LA  CARGA MENTAL EN</a:t>
            </a: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“GARCAM TALLER DE ARQUITECTURA”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67544" y="184482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>
              <a:latin typeface="Arial" pitchFamily="34" charset="0"/>
              <a:cs typeface="Arial" pitchFamily="34" charset="0"/>
            </a:endParaRP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s-ES_tradnl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9552" y="1844824"/>
            <a:ext cx="813690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MÉTODOS DE EVALUACIÓN DE LA CARGA MENTAL:</a:t>
            </a:r>
          </a:p>
          <a:p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Factores de carga inherentes a la tarea</a:t>
            </a:r>
          </a:p>
          <a:p>
            <a:endParaRPr lang="es-ES_tradnl" sz="2400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971600" y="2636912"/>
          <a:ext cx="6840760" cy="3747864"/>
        </p:xfrm>
        <a:graphic>
          <a:graphicData uri="http://schemas.openxmlformats.org/drawingml/2006/table">
            <a:tbl>
              <a:tblPr/>
              <a:tblGrid>
                <a:gridCol w="1956098"/>
                <a:gridCol w="2442331"/>
                <a:gridCol w="2442331"/>
              </a:tblGrid>
              <a:tr h="4997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MÉTODOS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DE EVALUACIÓN</a:t>
                      </a:r>
                    </a:p>
                  </a:txBody>
                  <a:tcPr marL="63238" marR="63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ÍNDICES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DE CARGA MENTAL</a:t>
                      </a:r>
                    </a:p>
                  </a:txBody>
                  <a:tcPr marL="63238" marR="63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CRITERIOS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DE EVALUACIÓN</a:t>
                      </a:r>
                    </a:p>
                  </a:txBody>
                  <a:tcPr marL="63238" marR="63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8719">
                <a:tc row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         </a:t>
                      </a:r>
                      <a:r>
                        <a:rPr lang="es-ES" sz="18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L.E.S.T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3238" marR="63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Apremio de tiempo</a:t>
                      </a:r>
                    </a:p>
                  </a:txBody>
                  <a:tcPr marL="63238" marR="63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Tipo de remuneración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Tiempo de entrar en ritmo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Trabajo 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en cadena o no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Pausas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Atrasos que se deben recuperar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Posibilidad de detener la máquina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Posibilidad de ausentarse</a:t>
                      </a:r>
                    </a:p>
                  </a:txBody>
                  <a:tcPr marL="63238" marR="63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943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Complejidad-rapidez</a:t>
                      </a:r>
                    </a:p>
                  </a:txBody>
                  <a:tcPr marL="63238" marR="63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Duración del ciclo/nº de operaciones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Duración del ciclo/nº de elecciones conscientes</a:t>
                      </a:r>
                    </a:p>
                  </a:txBody>
                  <a:tcPr marL="63238" marR="63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020272" y="2606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ERGONOMÍA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539552" y="1052736"/>
            <a:ext cx="504056" cy="196600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1043608" y="980728"/>
            <a:ext cx="4672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ANÁLISIS  DE LA  CARGA MENTAL EN</a:t>
            </a: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“GARCAM TALLER DE ARQUITECTURA”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67544" y="184482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>
              <a:latin typeface="Arial" pitchFamily="34" charset="0"/>
              <a:cs typeface="Arial" pitchFamily="34" charset="0"/>
            </a:endParaRP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s-ES_tradnl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9552" y="1844824"/>
            <a:ext cx="813690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MÉTODOS DE EVALUACIÓN DE LA CARGA MENTAL:</a:t>
            </a:r>
          </a:p>
          <a:p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Factores de carga inherentes a la tarea</a:t>
            </a:r>
          </a:p>
          <a:p>
            <a:endParaRPr lang="es-ES_tradnl" sz="2400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971600" y="2636912"/>
          <a:ext cx="6840760" cy="3447702"/>
        </p:xfrm>
        <a:graphic>
          <a:graphicData uri="http://schemas.openxmlformats.org/drawingml/2006/table">
            <a:tbl>
              <a:tblPr/>
              <a:tblGrid>
                <a:gridCol w="1956098"/>
                <a:gridCol w="2442331"/>
                <a:gridCol w="2442331"/>
              </a:tblGrid>
              <a:tr h="4997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MÉTODOS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DE EVALUACIÓN</a:t>
                      </a:r>
                    </a:p>
                  </a:txBody>
                  <a:tcPr marL="63238" marR="63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ÍNDICES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DE CARGA MENTAL</a:t>
                      </a:r>
                    </a:p>
                  </a:txBody>
                  <a:tcPr marL="63238" marR="63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CRITERIOS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DE EVALUACIÓN</a:t>
                      </a:r>
                    </a:p>
                  </a:txBody>
                  <a:tcPr marL="63238" marR="63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8557">
                <a:tc row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         </a:t>
                      </a:r>
                      <a:r>
                        <a:rPr lang="es-ES" sz="18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L.E.S.T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3238" marR="63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  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" sz="1600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" sz="1600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   Atención</a:t>
                      </a:r>
                      <a:endParaRPr lang="es-ES" sz="16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Nivel de atención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Posibilidad de desviar la vista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Posibilidad de hablar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Continuidad de la atención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Riesgo de accidente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Riesgo de deterioro de producto o material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943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   Minuciosidad</a:t>
                      </a:r>
                      <a:endParaRPr lang="es-ES" sz="16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3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020272" y="2606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ERGONOMÍA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539552" y="1052736"/>
            <a:ext cx="504056" cy="196600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1043608" y="980728"/>
            <a:ext cx="4672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ANÁLISIS  DE LA  CARGA MENTAL EN</a:t>
            </a: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“GARCAM TALLER DE ARQUITECTURA”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67544" y="184482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>
              <a:latin typeface="Arial" pitchFamily="34" charset="0"/>
              <a:cs typeface="Arial" pitchFamily="34" charset="0"/>
            </a:endParaRP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s-ES_tradnl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9552" y="1844824"/>
            <a:ext cx="81369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MÉTODOS DE EVALUACIÓN DE LA CARGA MENTAL:</a:t>
            </a:r>
          </a:p>
          <a:p>
            <a:endParaRPr lang="es-ES_tradnl" sz="2400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1403648" y="2348880"/>
          <a:ext cx="6215752" cy="3888430"/>
        </p:xfrm>
        <a:graphic>
          <a:graphicData uri="http://schemas.openxmlformats.org/drawingml/2006/table">
            <a:tbl>
              <a:tblPr/>
              <a:tblGrid>
                <a:gridCol w="2042379"/>
                <a:gridCol w="2042379"/>
                <a:gridCol w="1065497"/>
                <a:gridCol w="1065497"/>
              </a:tblGrid>
              <a:tr h="2777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dirty="0">
                          <a:latin typeface="Arial"/>
                          <a:ea typeface="Times New Roman"/>
                        </a:rPr>
                        <a:t>PREGUNTA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RESPUESTA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  PUNTOS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7745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dirty="0">
                          <a:latin typeface="Arial"/>
                          <a:ea typeface="Times New Roman"/>
                        </a:rPr>
                        <a:t>                                    </a:t>
                      </a:r>
                      <a:r>
                        <a:rPr lang="es-ES_tradnl" sz="1300" dirty="0" smtClean="0">
                          <a:latin typeface="Arial"/>
                          <a:ea typeface="Times New Roman"/>
                        </a:rPr>
                        <a:t>          </a:t>
                      </a:r>
                      <a:r>
                        <a:rPr lang="es-ES_tradnl" sz="1300" b="1" dirty="0">
                          <a:latin typeface="Arial"/>
                          <a:ea typeface="Times New Roman"/>
                        </a:rPr>
                        <a:t>PRESIÓN DE TIEMPOS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7745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¿Duración de los tiempos de pausa?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&lt; 5% jornada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74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5-15 % jornada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X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74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15-25 % jornada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745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¿Se puede parar la máquina, el proceso o interrumpir el ciclo de trabajo, sin generar perturbaciones?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    No 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74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A veces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23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    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X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745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¿Existen fases durante las cuales el ritmo de trabajo se puede calificar de agobiante?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    No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74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A veces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49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Frecuentemente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dirty="0">
                          <a:latin typeface="Arial"/>
                          <a:ea typeface="Times New Roman"/>
                        </a:rPr>
                        <a:t>        X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020272" y="2606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ERGONOMÍA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539552" y="1052736"/>
            <a:ext cx="504056" cy="196600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1043608" y="980728"/>
            <a:ext cx="4672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ANÁLISIS  DE LA  CARGA MENTAL EN</a:t>
            </a: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“GARCAM TALLER DE ARQUITECTURA”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67544" y="184482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>
              <a:latin typeface="Arial" pitchFamily="34" charset="0"/>
              <a:cs typeface="Arial" pitchFamily="34" charset="0"/>
            </a:endParaRP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s-ES_tradnl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9552" y="1844824"/>
            <a:ext cx="81369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MÉTODOS DE EVALUACIÓN DE LA CARGA MENTAL:</a:t>
            </a:r>
          </a:p>
          <a:p>
            <a:endParaRPr lang="es-ES_tradnl" sz="2400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1331640" y="2348880"/>
          <a:ext cx="6384240" cy="3888431"/>
        </p:xfrm>
        <a:graphic>
          <a:graphicData uri="http://schemas.openxmlformats.org/drawingml/2006/table">
            <a:tbl>
              <a:tblPr/>
              <a:tblGrid>
                <a:gridCol w="2097741"/>
                <a:gridCol w="2097741"/>
                <a:gridCol w="1094379"/>
                <a:gridCol w="1094379"/>
              </a:tblGrid>
              <a:tr h="277745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dirty="0">
                          <a:latin typeface="Arial"/>
                          <a:ea typeface="Times New Roman"/>
                        </a:rPr>
                        <a:t>                                              </a:t>
                      </a:r>
                      <a:r>
                        <a:rPr lang="es-ES_tradnl" sz="1300" dirty="0" smtClean="0">
                          <a:latin typeface="Arial"/>
                          <a:ea typeface="Times New Roman"/>
                        </a:rPr>
                        <a:t>           </a:t>
                      </a:r>
                      <a:r>
                        <a:rPr lang="es-ES_tradnl" sz="1300" b="1" dirty="0">
                          <a:latin typeface="Arial"/>
                          <a:ea typeface="Times New Roman"/>
                        </a:rPr>
                        <a:t>ATENCIÓN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7745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La demanda perceptiva del trabajo debida a señales, indicaciones, alarmas y/o defectos es: 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 Escasa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X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74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  Media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23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   Alta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74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¿Maneja maquinas, elementos o sustancias especialmente peligrosas?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     No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X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098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     Sí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745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¿El trabajo requiere precisión y/o minuciosidad?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 Escasa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74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  Media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X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74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   Alta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020272" y="2606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ERGONOMÍA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539552" y="1052736"/>
            <a:ext cx="504056" cy="196600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1043608" y="980728"/>
            <a:ext cx="4672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ANÁLISIS  DE LA  CARGA MENTAL EN</a:t>
            </a: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“GARCAM TALLER DE ARQUITECTURA”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67544" y="184482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>
              <a:latin typeface="Arial" pitchFamily="34" charset="0"/>
              <a:cs typeface="Arial" pitchFamily="34" charset="0"/>
            </a:endParaRP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s-ES_tradnl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9552" y="1844824"/>
            <a:ext cx="81369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MÉTODOS DE EVALUACIÓN DE LA CARGA MENTAL:</a:t>
            </a:r>
          </a:p>
          <a:p>
            <a:endParaRPr lang="es-ES_tradnl" sz="2400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1331640" y="2276872"/>
          <a:ext cx="6312232" cy="4024085"/>
        </p:xfrm>
        <a:graphic>
          <a:graphicData uri="http://schemas.openxmlformats.org/drawingml/2006/table">
            <a:tbl>
              <a:tblPr/>
              <a:tblGrid>
                <a:gridCol w="2074081"/>
                <a:gridCol w="2074081"/>
                <a:gridCol w="1082035"/>
                <a:gridCol w="1082035"/>
              </a:tblGrid>
              <a:tr h="309545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dirty="0">
                          <a:latin typeface="Arial"/>
                          <a:ea typeface="Times New Roman"/>
                        </a:rPr>
                        <a:t>                                            </a:t>
                      </a:r>
                      <a:r>
                        <a:rPr lang="es-ES_tradnl" sz="1300" dirty="0" smtClean="0">
                          <a:latin typeface="Arial"/>
                          <a:ea typeface="Times New Roman"/>
                        </a:rPr>
                        <a:t>         </a:t>
                      </a:r>
                      <a:r>
                        <a:rPr lang="es-ES_tradnl" sz="1300" b="1" dirty="0" smtClean="0">
                          <a:latin typeface="Arial"/>
                          <a:ea typeface="Times New Roman"/>
                        </a:rPr>
                        <a:t>COMPLEJIDAD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954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¿El trabajo requiere la utilización frecuente de documentos, manuales, etc…?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     No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X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63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     Sí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545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¿El trabajo precisa el concurso de conocimientos profesionales, técnicos y/o científicos?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  Escasos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54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   Medios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63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 Elevados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X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545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¿Los errores tienen gran repercusión?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      No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54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Sí, sobre el proceso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54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Posible accidente 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dirty="0">
                          <a:latin typeface="Arial"/>
                          <a:ea typeface="Times New Roman"/>
                        </a:rPr>
                        <a:t>       X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020272" y="2606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ERGONOMÍA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539552" y="1052736"/>
            <a:ext cx="504056" cy="196600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1043608" y="980728"/>
            <a:ext cx="4672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ANÁLISIS  DE LA  CARGA MENTAL EN</a:t>
            </a: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“GARCAM TALLER DE ARQUITECTURA”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67544" y="184482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>
              <a:latin typeface="Arial" pitchFamily="34" charset="0"/>
              <a:cs typeface="Arial" pitchFamily="34" charset="0"/>
            </a:endParaRP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s-ES_tradnl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9552" y="1844824"/>
            <a:ext cx="81369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MÉTODOS DE EVALUACIÓN DE LA CARGA MENTAL:</a:t>
            </a:r>
          </a:p>
          <a:p>
            <a:endParaRPr lang="es-ES_tradnl" sz="2400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1331640" y="2276869"/>
          <a:ext cx="6120680" cy="4104456"/>
        </p:xfrm>
        <a:graphic>
          <a:graphicData uri="http://schemas.openxmlformats.org/drawingml/2006/table">
            <a:tbl>
              <a:tblPr/>
              <a:tblGrid>
                <a:gridCol w="2011599"/>
                <a:gridCol w="2011599"/>
                <a:gridCol w="1048741"/>
                <a:gridCol w="1048741"/>
              </a:tblGrid>
              <a:tr h="293175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b="1" dirty="0">
                          <a:latin typeface="Arial"/>
                          <a:ea typeface="Times New Roman"/>
                        </a:rPr>
                        <a:t>                                               </a:t>
                      </a:r>
                      <a:r>
                        <a:rPr lang="es-ES_tradnl" sz="1300" b="1" dirty="0" smtClean="0">
                          <a:latin typeface="Arial"/>
                          <a:ea typeface="Times New Roman"/>
                        </a:rPr>
                        <a:t>       MONOTONÍA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9317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¿Realiza en su trabajo varias funciones, tareas y/o operaciones?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       No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952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       Sí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X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175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¿En trabajos repetitivos puede intercambiar su trabajo con otros compañeros?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Trabajo no repetitivo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X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1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       Sí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952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dirty="0">
                          <a:latin typeface="Arial"/>
                          <a:ea typeface="Times New Roman"/>
                        </a:rPr>
                        <a:t>               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dirty="0">
                          <a:latin typeface="Arial"/>
                          <a:ea typeface="Times New Roman"/>
                        </a:rPr>
                        <a:t>                No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175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dirty="0">
                          <a:latin typeface="Arial"/>
                          <a:ea typeface="Times New Roman"/>
                        </a:rPr>
                        <a:t>¿Aparecen con frecuencia cambios operativos en el proceso?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       Sí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X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1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  Escasos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35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       No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020272" y="2606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ERGONOMÍA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539552" y="1052736"/>
            <a:ext cx="504056" cy="196600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1043608" y="980728"/>
            <a:ext cx="4672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ANÁLISIS  DE LA  CARGA MENTAL EN</a:t>
            </a: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“GARCAM TALLER DE ARQUITECTURA”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67544" y="184482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>
              <a:latin typeface="Arial" pitchFamily="34" charset="0"/>
              <a:cs typeface="Arial" pitchFamily="34" charset="0"/>
            </a:endParaRP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s-ES_tradnl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9552" y="1844824"/>
            <a:ext cx="81369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MÉTODOS DE EVALUACIÓN DE LA CARGA MENTAL:</a:t>
            </a:r>
          </a:p>
          <a:p>
            <a:endParaRPr lang="es-ES_tradnl" sz="2400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1187624" y="2276872"/>
          <a:ext cx="6383604" cy="3456386"/>
        </p:xfrm>
        <a:graphic>
          <a:graphicData uri="http://schemas.openxmlformats.org/drawingml/2006/table">
            <a:tbl>
              <a:tblPr/>
              <a:tblGrid>
                <a:gridCol w="2098011"/>
                <a:gridCol w="2098011"/>
                <a:gridCol w="1093791"/>
                <a:gridCol w="1093791"/>
              </a:tblGrid>
              <a:tr h="265876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b="1" dirty="0">
                          <a:latin typeface="Arial"/>
                          <a:ea typeface="Times New Roman"/>
                        </a:rPr>
                        <a:t>                                    </a:t>
                      </a:r>
                      <a:r>
                        <a:rPr lang="es-ES_tradnl" sz="1300" b="1" dirty="0" smtClean="0">
                          <a:latin typeface="Arial"/>
                          <a:ea typeface="Times New Roman"/>
                        </a:rPr>
                        <a:t>        </a:t>
                      </a:r>
                      <a:r>
                        <a:rPr lang="es-ES_tradnl" sz="1300" b="1" dirty="0">
                          <a:latin typeface="Arial"/>
                          <a:ea typeface="Times New Roman"/>
                        </a:rPr>
                        <a:t>PROCESOS CENTRALES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5876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¿Su trabajo implica razonamiento y/o solución de problemas?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Elementales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87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   Medios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75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Complejos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X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876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¿Planifica y programa las actividades de otras personas?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      No 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87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      Sí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X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87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87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¿Analiza y toma decisiones sobre el proceso y/o la organización del trabajo?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      No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50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      Sí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 dirty="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dirty="0">
                          <a:latin typeface="Arial"/>
                          <a:ea typeface="Times New Roman"/>
                        </a:rPr>
                        <a:t>       X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12 Rectángulo"/>
          <p:cNvSpPr/>
          <p:nvPr/>
        </p:nvSpPr>
        <p:spPr>
          <a:xfrm>
            <a:off x="6012160" y="5877272"/>
            <a:ext cx="1604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 smtClean="0"/>
              <a:t>TOTAL A = 32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020272" y="2606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ERGONOMÍA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539552" y="1052736"/>
            <a:ext cx="504056" cy="196600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1043608" y="980728"/>
            <a:ext cx="4672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ANÁLISIS  DE LA  CARGA MENTAL EN</a:t>
            </a: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“GARCAM TALLER DE ARQUITECTURA”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67544" y="184482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>
              <a:latin typeface="Arial" pitchFamily="34" charset="0"/>
              <a:cs typeface="Arial" pitchFamily="34" charset="0"/>
            </a:endParaRP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s-ES_tradnl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9552" y="1844824"/>
            <a:ext cx="81369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MÉTODOS DE EVALUACIÓN DE LA CARGA MENTAL:</a:t>
            </a:r>
          </a:p>
          <a:p>
            <a:endParaRPr lang="es-ES_tradnl" sz="2400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1331640" y="2276872"/>
          <a:ext cx="6388686" cy="3925022"/>
        </p:xfrm>
        <a:graphic>
          <a:graphicData uri="http://schemas.openxmlformats.org/drawingml/2006/table">
            <a:tbl>
              <a:tblPr/>
              <a:tblGrid>
                <a:gridCol w="2099493"/>
                <a:gridCol w="2099493"/>
                <a:gridCol w="1094850"/>
                <a:gridCol w="1094850"/>
              </a:tblGrid>
              <a:tr h="327085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b="1" dirty="0">
                          <a:latin typeface="Arial"/>
                          <a:ea typeface="Times New Roman"/>
                        </a:rPr>
                        <a:t>                                                </a:t>
                      </a:r>
                      <a:r>
                        <a:rPr lang="es-ES_tradnl" sz="1300" b="1" dirty="0" smtClean="0">
                          <a:latin typeface="Arial"/>
                          <a:ea typeface="Times New Roman"/>
                        </a:rPr>
                        <a:t>        </a:t>
                      </a:r>
                      <a:r>
                        <a:rPr lang="es-ES_tradnl" sz="1300" b="1" dirty="0">
                          <a:latin typeface="Arial"/>
                          <a:ea typeface="Times New Roman"/>
                        </a:rPr>
                        <a:t>INICIATIVA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27085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¿Puede modificar libremente el orden de las operaciones que realiza?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       Sí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08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Parcialmente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X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17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       No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085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¿Puede resolver las incidencias del puesto por sus propios medios? 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   Siempre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08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   A veces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X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17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    Nunca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085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¿Tiene autonomía para planificar y/o ejecutar el trabajo?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       Sí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X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08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Parcialmente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08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       No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0 Imagen" descr="Dibujo1-Model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576" y="1196752"/>
            <a:ext cx="7848872" cy="5184577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5292080" y="2606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         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HIGIENE INDUSTRIAL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5536" y="692696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CONTAMINATES QUÍMICOS          CROMO</a:t>
            </a: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395536" y="908720"/>
            <a:ext cx="216024" cy="144016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10" name="9 Flecha derecha"/>
          <p:cNvSpPr/>
          <p:nvPr/>
        </p:nvSpPr>
        <p:spPr>
          <a:xfrm>
            <a:off x="5724128" y="764704"/>
            <a:ext cx="288032" cy="360040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899592" y="148478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ENCUESTA HIGIÉNICA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020272" y="2606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ERGONOMÍA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539552" y="1052736"/>
            <a:ext cx="504056" cy="196600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1043608" y="980728"/>
            <a:ext cx="4672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ANÁLISIS  DE LA  CARGA MENTAL EN</a:t>
            </a: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“GARCAM TALLER DE ARQUITECTURA”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67544" y="184482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>
              <a:latin typeface="Arial" pitchFamily="34" charset="0"/>
              <a:cs typeface="Arial" pitchFamily="34" charset="0"/>
            </a:endParaRP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s-ES_tradnl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9552" y="1844824"/>
            <a:ext cx="81369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MÉTODOS DE EVALUACIÓN DE LA CARGA MENTAL:</a:t>
            </a:r>
          </a:p>
          <a:p>
            <a:endParaRPr lang="es-ES_tradnl" sz="2400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1187625" y="2339340"/>
          <a:ext cx="6480718" cy="3897971"/>
        </p:xfrm>
        <a:graphic>
          <a:graphicData uri="http://schemas.openxmlformats.org/drawingml/2006/table">
            <a:tbl>
              <a:tblPr/>
              <a:tblGrid>
                <a:gridCol w="2129737"/>
                <a:gridCol w="2129737"/>
                <a:gridCol w="1110622"/>
                <a:gridCol w="1110622"/>
              </a:tblGrid>
              <a:tr h="354361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b="1" dirty="0">
                          <a:latin typeface="Arial"/>
                          <a:ea typeface="Times New Roman"/>
                        </a:rPr>
                        <a:t>                                             </a:t>
                      </a:r>
                      <a:r>
                        <a:rPr lang="es-ES_tradnl" sz="1300" b="1" dirty="0" smtClean="0">
                          <a:latin typeface="Arial"/>
                          <a:ea typeface="Times New Roman"/>
                        </a:rPr>
                        <a:t>         AISLAMIENTO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4361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¿Está aislado físicamente?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       Sí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X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36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      No  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36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36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¿Necesita para el correcto desarrollo de su trabajo relacionarse con sus compañeros?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       Sí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X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08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       No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361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¿Puede comunicarse verbalmente con sus compañeros?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       Sí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X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36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  Interfono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36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       No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020272" y="2606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ERGONOMÍA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539552" y="1052736"/>
            <a:ext cx="504056" cy="196600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1043608" y="980728"/>
            <a:ext cx="4672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ANÁLISIS  DE LA  CARGA MENTAL EN</a:t>
            </a: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“GARCAM TALLER DE ARQUITECTURA”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67544" y="184482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>
              <a:latin typeface="Arial" pitchFamily="34" charset="0"/>
              <a:cs typeface="Arial" pitchFamily="34" charset="0"/>
            </a:endParaRP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s-ES_tradnl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9552" y="1844824"/>
            <a:ext cx="81369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MÉTODOS DE EVALUACIÓN DE LA CARGA MENTAL:</a:t>
            </a:r>
          </a:p>
          <a:p>
            <a:endParaRPr lang="es-ES_tradnl" sz="2400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1187623" y="2348880"/>
          <a:ext cx="6336704" cy="3816421"/>
        </p:xfrm>
        <a:graphic>
          <a:graphicData uri="http://schemas.openxmlformats.org/drawingml/2006/table">
            <a:tbl>
              <a:tblPr/>
              <a:tblGrid>
                <a:gridCol w="2082410"/>
                <a:gridCol w="2082410"/>
                <a:gridCol w="1085942"/>
                <a:gridCol w="1085942"/>
              </a:tblGrid>
              <a:tr h="381642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b="1" dirty="0">
                          <a:latin typeface="Arial"/>
                          <a:ea typeface="Times New Roman"/>
                        </a:rPr>
                        <a:t>                                     </a:t>
                      </a:r>
                      <a:r>
                        <a:rPr lang="es-ES_tradnl" sz="1300" b="1" dirty="0" smtClean="0">
                          <a:latin typeface="Arial"/>
                          <a:ea typeface="Times New Roman"/>
                        </a:rPr>
                        <a:t>       </a:t>
                      </a:r>
                      <a:r>
                        <a:rPr lang="es-ES_tradnl" sz="1300" b="1" dirty="0">
                          <a:latin typeface="Arial"/>
                          <a:ea typeface="Times New Roman"/>
                        </a:rPr>
                        <a:t>HORARIO DE TRABAJO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81642"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¿Cuál es el tipo de horario de trabajo?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Jornada normal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X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64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Turno único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64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2TD-2TDF (*)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64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   2T4 (*)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6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64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3TD-3TDF (*)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8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64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   3T4 (*)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10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64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¿Prolonga habitualmente su jornada de trabajo?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     Sí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X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28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     No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020272" y="2606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ERGONOMÍA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539552" y="1052736"/>
            <a:ext cx="504056" cy="196600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1043608" y="980728"/>
            <a:ext cx="4672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ANÁLISIS  DE LA  CARGA MENTAL EN</a:t>
            </a: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“GARCAM TALLER DE ARQUITECTURA”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67544" y="184482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>
              <a:latin typeface="Arial" pitchFamily="34" charset="0"/>
              <a:cs typeface="Arial" pitchFamily="34" charset="0"/>
            </a:endParaRP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s-ES_tradnl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9552" y="1844824"/>
            <a:ext cx="81369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MÉTODOS DE EVALUACIÓN DE LA CARGA MENTAL:</a:t>
            </a:r>
          </a:p>
          <a:p>
            <a:endParaRPr lang="es-ES_tradnl" sz="2400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1403648" y="2276872"/>
          <a:ext cx="5976666" cy="4104452"/>
        </p:xfrm>
        <a:graphic>
          <a:graphicData uri="http://schemas.openxmlformats.org/drawingml/2006/table">
            <a:tbl>
              <a:tblPr/>
              <a:tblGrid>
                <a:gridCol w="1964092"/>
                <a:gridCol w="1964092"/>
                <a:gridCol w="1024241"/>
                <a:gridCol w="1024241"/>
              </a:tblGrid>
              <a:tr h="315416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b="1" dirty="0">
                          <a:latin typeface="Arial"/>
                          <a:ea typeface="Times New Roman"/>
                        </a:rPr>
                        <a:t>                     RELACIONES DEPENDIENTES DEL TRABAJO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15416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¿El trabajo se realiza de manera grupal o en equipo?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     Sí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1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  A veces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X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46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   Nunca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16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¿Debe relacionarse con personas de otros servicios, tanto externos como internos?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Frecuentemente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X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1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Ocasionalmente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62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  Nunca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16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dirty="0">
                          <a:latin typeface="Arial"/>
                          <a:ea typeface="Times New Roman"/>
                        </a:rPr>
                        <a:t>¿El puesto de trabajo requiere muchas y variadas consignas del mando?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      Sí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83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Solo al principio y mitad de la jornada    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1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      No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dirty="0">
                          <a:latin typeface="Arial"/>
                          <a:ea typeface="Times New Roman"/>
                        </a:rPr>
                        <a:t>        X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020272" y="2606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ERGONOMÍA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539552" y="1052736"/>
            <a:ext cx="504056" cy="196600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1043608" y="980728"/>
            <a:ext cx="4672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ANÁLISIS  DE LA  CARGA MENTAL EN</a:t>
            </a: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“GARCAM TALLER DE ARQUITECTURA”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67544" y="184482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>
              <a:latin typeface="Arial" pitchFamily="34" charset="0"/>
              <a:cs typeface="Arial" pitchFamily="34" charset="0"/>
            </a:endParaRP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s-ES_tradnl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9552" y="1844824"/>
            <a:ext cx="81369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MÉTODOS DE EVALUACIÓN DE LA CARGA MENTAL:</a:t>
            </a:r>
          </a:p>
          <a:p>
            <a:endParaRPr lang="es-ES_tradnl" sz="2400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1331639" y="2276874"/>
          <a:ext cx="5904658" cy="4032445"/>
        </p:xfrm>
        <a:graphic>
          <a:graphicData uri="http://schemas.openxmlformats.org/drawingml/2006/table">
            <a:tbl>
              <a:tblPr/>
              <a:tblGrid>
                <a:gridCol w="1940428"/>
                <a:gridCol w="1940428"/>
                <a:gridCol w="1011901"/>
                <a:gridCol w="1011901"/>
              </a:tblGrid>
              <a:tr h="310188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b="1" dirty="0">
                          <a:latin typeface="Arial"/>
                          <a:ea typeface="Times New Roman"/>
                        </a:rPr>
                        <a:t>                                     DEMANDAS GENERALES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1018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¿Debe supervisar la labor de otras personas?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      No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37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      Sí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X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188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¿Tiene responsabilidad sobre persona o instalaciones?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      Sí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X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1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Solo instalaciones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37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      No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188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dirty="0">
                          <a:latin typeface="Arial"/>
                          <a:ea typeface="Times New Roman"/>
                        </a:rPr>
                        <a:t>¿Debe redactar o cumplimentar por escrito (informes </a:t>
                      </a:r>
                      <a:r>
                        <a:rPr lang="es-ES_tradnl" sz="1300" dirty="0" smtClean="0">
                          <a:latin typeface="Arial"/>
                          <a:ea typeface="Times New Roman"/>
                        </a:rPr>
                        <a:t>técnicos</a:t>
                      </a:r>
                      <a:r>
                        <a:rPr lang="es-ES_tradnl" sz="1300" dirty="0">
                          <a:latin typeface="Arial"/>
                          <a:ea typeface="Times New Roman"/>
                        </a:rPr>
                        <a:t>, cartas, </a:t>
                      </a:r>
                      <a:r>
                        <a:rPr lang="es-ES_tradnl" sz="1300" dirty="0" err="1">
                          <a:latin typeface="Arial"/>
                          <a:ea typeface="Times New Roman"/>
                        </a:rPr>
                        <a:t>etc</a:t>
                      </a:r>
                      <a:r>
                        <a:rPr lang="es-ES_tradnl" sz="1300" dirty="0">
                          <a:latin typeface="Arial"/>
                          <a:ea typeface="Times New Roman"/>
                        </a:rPr>
                        <a:t>…)?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      Sí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X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1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Solo partes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056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>
                          <a:latin typeface="Arial"/>
                          <a:ea typeface="Times New Roman"/>
                        </a:rPr>
                        <a:t>               No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dirty="0">
                          <a:latin typeface="Arial"/>
                          <a:ea typeface="Times New Roman"/>
                        </a:rPr>
                        <a:t>   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dirty="0">
                          <a:latin typeface="Arial"/>
                          <a:ea typeface="Times New Roman"/>
                        </a:rPr>
                        <a:t>       </a:t>
                      </a:r>
                      <a:r>
                        <a:rPr lang="es-ES_tradnl" sz="1300" dirty="0" smtClean="0">
                          <a:latin typeface="Arial"/>
                          <a:ea typeface="Times New Roman"/>
                        </a:rPr>
                        <a:t>0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12 Rectángulo"/>
          <p:cNvSpPr/>
          <p:nvPr/>
        </p:nvSpPr>
        <p:spPr>
          <a:xfrm>
            <a:off x="5436096" y="5877272"/>
            <a:ext cx="1696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 smtClean="0"/>
              <a:t>TOTAL B =  24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020272" y="2606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ERGONOMÍA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539552" y="1052736"/>
            <a:ext cx="504056" cy="196600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1043608" y="980728"/>
            <a:ext cx="4672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ANÁLISIS  DE LA  CARGA MENTAL EN</a:t>
            </a: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“GARCAM TALLER DE ARQUITECTURA”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67544" y="184482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>
              <a:latin typeface="Arial" pitchFamily="34" charset="0"/>
              <a:cs typeface="Arial" pitchFamily="34" charset="0"/>
            </a:endParaRP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s-ES_tradnl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9552" y="1844824"/>
            <a:ext cx="81369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MÉTODOS DE EVALUACIÓN DE LA CARGA MENTAL:</a:t>
            </a:r>
          </a:p>
          <a:p>
            <a:endParaRPr lang="es-ES_tradnl" sz="2400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611560" y="2576661"/>
            <a:ext cx="763284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TOTAL CARGA MENTAL </a:t>
            </a: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0.83 x (A+B) </a:t>
            </a: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 0.83 x (32+24) = </a:t>
            </a: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46.48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 la puntuación correspondiente a cada respuesta el valor más desfavorable de carga mental sería: 99.6, con lo que la figura del arquitecto jefe está unos puntos por debajo de la calificación media</a:t>
            </a:r>
            <a:r>
              <a:rPr lang="es-ES_tradnl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s-ES_tradnl" b="0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Que la puntuación del 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apartado A 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sea superior que la del B, implica que su funciones como arquitecto y además jefe suponen una carga mayor que el hecho de ser trabajador en esa empresa</a:t>
            </a:r>
            <a:r>
              <a:rPr kumimoji="0" lang="es-ES_tradnl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020272" y="2606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ERGONOMÍA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539552" y="1052736"/>
            <a:ext cx="504056" cy="196600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1043608" y="980728"/>
            <a:ext cx="4672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ANÁLISIS  DE LA  CARGA MENTAL EN</a:t>
            </a: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“GARCAM TALLER DE ARQUITECTURA”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67544" y="184482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>
              <a:latin typeface="Arial" pitchFamily="34" charset="0"/>
              <a:cs typeface="Arial" pitchFamily="34" charset="0"/>
            </a:endParaRP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s-ES_tradnl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9552" y="1844824"/>
            <a:ext cx="81369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MÉTODOS DE EVALUACIÓN DE LA CARGA MENTAL:</a:t>
            </a:r>
          </a:p>
          <a:p>
            <a:endParaRPr lang="es-ES_tradnl" sz="2400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11560" y="2564904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ARQUITECTO TÉCNICO</a:t>
            </a:r>
            <a:r>
              <a:rPr lang="es-ES_tradnl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: </a:t>
            </a:r>
            <a:endParaRPr lang="es-ES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2996952"/>
            <a:ext cx="69803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TOTAL CARGA MENTAL </a:t>
            </a: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0.83 x (A+B) </a:t>
            </a: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 0.83 x (30+22) = </a:t>
            </a: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43.16</a:t>
            </a:r>
            <a:endParaRPr kumimoji="0" lang="es-ES_tradnl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83568" y="3429000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DELINEANTE: 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11560" y="3789040"/>
            <a:ext cx="69083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TOTAL CARGA MENTAL </a:t>
            </a: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0.83 x (A+B)</a:t>
            </a: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0.83 x (20+14) = </a:t>
            </a: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28.22</a:t>
            </a:r>
            <a:endParaRPr kumimoji="0" lang="es-ES_tradnl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67544" y="4221088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   SECRETARIA: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1560" y="4581128"/>
            <a:ext cx="69803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TOTAL CARGA MENTAL </a:t>
            </a: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0.83 x (A+B) </a:t>
            </a: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 0.83 x (16+16) = </a:t>
            </a: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26.56</a:t>
            </a:r>
            <a:endParaRPr kumimoji="0" lang="es-ES_tradnl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83568" y="5013176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BECARIO: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83568" y="5417150"/>
            <a:ext cx="68362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TOTAL CARGA MENTAL </a:t>
            </a: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0.83 x (A+B) </a:t>
            </a: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 0.83 x (26+16) = </a:t>
            </a: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34.86</a:t>
            </a:r>
            <a:endParaRPr kumimoji="0" lang="es-ES_tradnl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020272" y="2606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ERGONOMÍA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539552" y="1052736"/>
            <a:ext cx="504056" cy="196600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1043608" y="980728"/>
            <a:ext cx="4672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ANÁLISIS  DE LA  CARGA MENTAL EN</a:t>
            </a: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“GARCAM TALLER DE ARQUITECTURA”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67544" y="184482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>
              <a:latin typeface="Arial" pitchFamily="34" charset="0"/>
              <a:cs typeface="Arial" pitchFamily="34" charset="0"/>
            </a:endParaRP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s-ES_tradnl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9552" y="1844824"/>
            <a:ext cx="813690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OTROS FACTORES DE RIESGO:</a:t>
            </a:r>
          </a:p>
          <a:p>
            <a:endParaRPr lang="es-ES_tradnl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        FACTORES AMBIENTALES</a:t>
            </a: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        RIESGOS DERIVADOS DEL USO DE PVD´S</a:t>
            </a:r>
          </a:p>
          <a:p>
            <a:endParaRPr lang="es-ES_tradnl" sz="2400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Flecha derecha"/>
          <p:cNvSpPr/>
          <p:nvPr/>
        </p:nvSpPr>
        <p:spPr>
          <a:xfrm>
            <a:off x="755576" y="3284984"/>
            <a:ext cx="288032" cy="216024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18" name="17 Flecha derecha"/>
          <p:cNvSpPr/>
          <p:nvPr/>
        </p:nvSpPr>
        <p:spPr>
          <a:xfrm>
            <a:off x="755576" y="4797152"/>
            <a:ext cx="288032" cy="216024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020272" y="2606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ERGONOMÍA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539552" y="1052736"/>
            <a:ext cx="504056" cy="196600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1043608" y="980728"/>
            <a:ext cx="4672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ANÁLISIS  DE LA  CARGA MENTAL EN</a:t>
            </a: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“GARCAM TALLER DE ARQUITECTURA”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67544" y="184482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>
              <a:latin typeface="Arial" pitchFamily="34" charset="0"/>
              <a:cs typeface="Arial" pitchFamily="34" charset="0"/>
            </a:endParaRP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s-ES_tradnl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9552" y="1844824"/>
            <a:ext cx="813690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OTROS FACTORES DE RIESGO:</a:t>
            </a:r>
          </a:p>
          <a:p>
            <a:endParaRPr lang="es-ES_tradnl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FACTORES AMBIENTALES:</a:t>
            </a: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ILUMINACIÓN : </a:t>
            </a: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mala iluminación                              fatiga visual</a:t>
            </a:r>
          </a:p>
          <a:p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RUIDO:                      valor límite de exposición                 80dB</a:t>
            </a: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140dB (nivel de pico)</a:t>
            </a:r>
          </a:p>
          <a:p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TEMPERATURA:       óptima                                             17º C – 27ºC</a:t>
            </a: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endParaRPr lang="es-ES_tradnl" sz="2400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Flecha derecha"/>
          <p:cNvSpPr/>
          <p:nvPr/>
        </p:nvSpPr>
        <p:spPr>
          <a:xfrm>
            <a:off x="5940152" y="3356992"/>
            <a:ext cx="288032" cy="216024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12" name="11 Flecha derecha"/>
          <p:cNvSpPr/>
          <p:nvPr/>
        </p:nvSpPr>
        <p:spPr>
          <a:xfrm>
            <a:off x="5940152" y="4437112"/>
            <a:ext cx="288032" cy="216024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13" name="12 Flecha derecha"/>
          <p:cNvSpPr/>
          <p:nvPr/>
        </p:nvSpPr>
        <p:spPr>
          <a:xfrm>
            <a:off x="5940152" y="5517232"/>
            <a:ext cx="288032" cy="216024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15" name="14 Flecha derecha"/>
          <p:cNvSpPr/>
          <p:nvPr/>
        </p:nvSpPr>
        <p:spPr>
          <a:xfrm>
            <a:off x="611560" y="3356992"/>
            <a:ext cx="216024" cy="144016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16" name="15 Flecha derecha"/>
          <p:cNvSpPr/>
          <p:nvPr/>
        </p:nvSpPr>
        <p:spPr>
          <a:xfrm>
            <a:off x="611560" y="4437112"/>
            <a:ext cx="216024" cy="144016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17" name="16 Flecha derecha"/>
          <p:cNvSpPr/>
          <p:nvPr/>
        </p:nvSpPr>
        <p:spPr>
          <a:xfrm>
            <a:off x="611560" y="5517232"/>
            <a:ext cx="216024" cy="144016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020272" y="2606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ERGONOMÍA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539552" y="1052736"/>
            <a:ext cx="504056" cy="196600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1043608" y="980728"/>
            <a:ext cx="4672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ANÁLISIS  DE LA  CARGA MENTAL EN</a:t>
            </a: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“GARCAM TALLER DE ARQUITECTURA”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67544" y="184482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>
              <a:latin typeface="Arial" pitchFamily="34" charset="0"/>
              <a:cs typeface="Arial" pitchFamily="34" charset="0"/>
            </a:endParaRP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s-ES_tradnl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9552" y="1844824"/>
            <a:ext cx="813690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OTROS FACTORES DE RIESGO:</a:t>
            </a:r>
          </a:p>
          <a:p>
            <a:endParaRPr lang="es-ES_tradnl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RIESGOS DERIVADOS DEL USO DE PVD´S:</a:t>
            </a: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  FATIGA VISUAL</a:t>
            </a:r>
          </a:p>
          <a:p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  RIESGOS MUSCULOESQUELÉTICOS</a:t>
            </a:r>
          </a:p>
          <a:p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  FATIGA MENTAL</a:t>
            </a: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endParaRPr lang="es-ES_tradnl" sz="2400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Flecha derecha"/>
          <p:cNvSpPr/>
          <p:nvPr/>
        </p:nvSpPr>
        <p:spPr>
          <a:xfrm>
            <a:off x="683568" y="3573016"/>
            <a:ext cx="216024" cy="144016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12" name="11 Flecha derecha"/>
          <p:cNvSpPr/>
          <p:nvPr/>
        </p:nvSpPr>
        <p:spPr>
          <a:xfrm>
            <a:off x="683568" y="4437112"/>
            <a:ext cx="216024" cy="144016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13" name="12 Flecha derecha"/>
          <p:cNvSpPr/>
          <p:nvPr/>
        </p:nvSpPr>
        <p:spPr>
          <a:xfrm>
            <a:off x="683568" y="5229200"/>
            <a:ext cx="216024" cy="144016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020272" y="2606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ERGONOMÍA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67544" y="184482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>
              <a:latin typeface="Arial" pitchFamily="34" charset="0"/>
              <a:cs typeface="Arial" pitchFamily="34" charset="0"/>
            </a:endParaRP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s-ES_tradnl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9552" y="1844824"/>
            <a:ext cx="813690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endParaRPr lang="es-ES_tradnl" sz="2400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95536" y="836712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BIBLIOGRAFÍA</a:t>
            </a:r>
            <a:endParaRPr lang="es-E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95536" y="1268760"/>
            <a:ext cx="8568952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13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Real Decreto 485/1997 sobre disposiciones mínimas en materia de señalización de seguridad y salud en el trabajo.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s-ES" sz="7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3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Real Decreto 488/1997 sobre disposiciones mínimas de seguridad y salud relativas al trabajo con equipos que incluyen pantallas de visualización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7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3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ISO 10075. Principios ergonómicos relacionados con la carga mental de trabajo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7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3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“La carga mental de trabajo” </a:t>
            </a:r>
            <a:r>
              <a:rPr lang="es-ES" sz="13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Instituto Nacional de Seguridad y Salud en el Trabajo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7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3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Técnicas de prevención de riesgos laborales. Seguridad e Higiene en el trabajo. Editorial Tébar. 9ª Edición. Autor José María cortés Díaz.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7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3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Ley 31/1995, de 8 de noviembre, de Prevención de Riesgos Laborales.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7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3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RD 39/1997, de 17 de enero, por el que se aprueba el Reglamento de los Servicios de Prevención.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7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3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RD 488/1997, de 14 de abril, sobre disposiciones mínimas de seguridad y salud relativas al trabajo con equipos que incluyan equipos con pantallas de visualización.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7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3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RD 236/2006, de 30 de marzo, por el que establecen las medidas de protección de los trabajadores frente a los riesgos derivados de su exposición al ruido.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7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3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RD 486/1997, de 14 de abril, por el que se establecen las disposiciones mínimas de seguridad y salud en los lugares de trabajo.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7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3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Guía Técnica para la evaluación y prevención de los riesgos relativos a la utilización con equipos con pantallas de visualización, elaborada por el instituto nacional de seguridad e higiene en el trabajo.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7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3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Manual para el Técnico de Prevención de Riesgos Laborales. Tomo II.  Editorial FC Editorial. 4º Edición. Autores: Agustín González, Pedro Mateo y Diego González. </a:t>
            </a:r>
            <a:endParaRPr lang="es-E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292080" y="2606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         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HIGIENE INDUSTRIAL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5536" y="692696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CONTAMINATES QUÍMICOS          CROMO</a:t>
            </a: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395536" y="908720"/>
            <a:ext cx="216024" cy="144016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10" name="9 Flecha derecha"/>
          <p:cNvSpPr/>
          <p:nvPr/>
        </p:nvSpPr>
        <p:spPr>
          <a:xfrm>
            <a:off x="5724128" y="764704"/>
            <a:ext cx="288032" cy="360040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683568" y="1196752"/>
          <a:ext cx="7488832" cy="5112568"/>
        </p:xfrm>
        <a:graphic>
          <a:graphicData uri="http://schemas.openxmlformats.org/drawingml/2006/table">
            <a:tbl>
              <a:tblPr/>
              <a:tblGrid>
                <a:gridCol w="1409052"/>
                <a:gridCol w="1482248"/>
                <a:gridCol w="1482248"/>
                <a:gridCol w="1557642"/>
                <a:gridCol w="1557642"/>
              </a:tblGrid>
              <a:tr h="17041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dirty="0">
                          <a:latin typeface="Arial"/>
                          <a:ea typeface="Times New Roman"/>
                        </a:rPr>
                        <a:t>    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b="1" dirty="0">
                          <a:latin typeface="Arial"/>
                          <a:ea typeface="Times New Roman"/>
                        </a:rPr>
                        <a:t>SECCIONES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66515" marR="66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PUESTOS DE 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TRABAJO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6515" marR="66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DESCRIPCIÓN 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DEL PUESTO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6515" marR="66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PRODUCTOS USADOS, GENERADOS 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O RESIDUOS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6515" marR="66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MEDIDAD PREVENTIVAS,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EQUIPOS DE PROTECCIÓN PERSONAL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6515" marR="66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22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Almacén /   </a:t>
                      </a:r>
                      <a:endParaRPr lang="es-E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Descarga de</a:t>
                      </a:r>
                      <a:endParaRPr lang="es-E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materias </a:t>
                      </a:r>
                      <a:endParaRPr lang="es-E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primas</a:t>
                      </a:r>
                      <a:endParaRPr lang="es-E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515" marR="66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Carretillero</a:t>
                      </a:r>
                      <a:endParaRPr lang="es-E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515" marR="66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Manipulación manual y almacenaje del producto final.</a:t>
                      </a:r>
                      <a:endParaRPr lang="es-E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515" marR="66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Elementos de construcción:</a:t>
                      </a:r>
                      <a:endParaRPr lang="es-E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Cementos y Morteros</a:t>
                      </a:r>
                      <a:endParaRPr lang="es-E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515" marR="66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-Botas de seguridad</a:t>
                      </a:r>
                      <a:endParaRPr lang="es-E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-Chaleco reflectante  </a:t>
                      </a:r>
                      <a:endParaRPr lang="es-E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-Protección auditiva</a:t>
                      </a:r>
                      <a:endParaRPr lang="es-E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-Guantes</a:t>
                      </a:r>
                      <a:endParaRPr lang="es-E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515" marR="66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015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Conductor</a:t>
                      </a:r>
                      <a:endParaRPr lang="es-E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515" marR="66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Transporte de materias primas y producto final.</a:t>
                      </a:r>
                      <a:endParaRPr lang="es-E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515" marR="66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Elementos de construcción:</a:t>
                      </a:r>
                      <a:endParaRPr lang="es-E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Cementos y Morteros</a:t>
                      </a:r>
                      <a:endParaRPr lang="es-E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515" marR="66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-Botas de seguridad </a:t>
                      </a:r>
                      <a:endParaRPr lang="es-E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-Chaleco reflectante  </a:t>
                      </a:r>
                      <a:endParaRPr lang="es-E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-Guantes</a:t>
                      </a:r>
                      <a:endParaRPr lang="es-E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515" marR="66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67544" y="184482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>
              <a:latin typeface="Arial" pitchFamily="34" charset="0"/>
              <a:cs typeface="Arial" pitchFamily="34" charset="0"/>
            </a:endParaRP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s-ES_tradnl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9552" y="1844824"/>
            <a:ext cx="8136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endParaRPr lang="es-ES_tradnl" sz="2400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2400" dirty="0">
              <a:latin typeface="Arial" pitchFamily="34" charset="0"/>
              <a:cs typeface="Arial" pitchFamily="34" charset="0"/>
            </a:endParaRPr>
          </a:p>
          <a:p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012160" y="5013176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6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FIN</a:t>
            </a:r>
            <a:endParaRPr lang="es-ES" sz="96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292080" y="2606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         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HIGIENE INDUSTRIAL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5536" y="692696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CONTAMINATES QUÍMICOS          CROMO</a:t>
            </a: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395536" y="908720"/>
            <a:ext cx="216024" cy="144016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10" name="9 Flecha derecha"/>
          <p:cNvSpPr/>
          <p:nvPr/>
        </p:nvSpPr>
        <p:spPr>
          <a:xfrm>
            <a:off x="5724128" y="764704"/>
            <a:ext cx="288032" cy="360040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683568" y="1196752"/>
          <a:ext cx="7488832" cy="5155450"/>
        </p:xfrm>
        <a:graphic>
          <a:graphicData uri="http://schemas.openxmlformats.org/drawingml/2006/table">
            <a:tbl>
              <a:tblPr/>
              <a:tblGrid>
                <a:gridCol w="1409052"/>
                <a:gridCol w="1482248"/>
                <a:gridCol w="1482248"/>
                <a:gridCol w="1557642"/>
                <a:gridCol w="1557642"/>
              </a:tblGrid>
              <a:tr h="17041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dirty="0">
                          <a:latin typeface="Arial"/>
                          <a:ea typeface="Times New Roman"/>
                        </a:rPr>
                        <a:t>    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b="1" dirty="0">
                          <a:latin typeface="Arial"/>
                          <a:ea typeface="Times New Roman"/>
                        </a:rPr>
                        <a:t>SECCIONES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66515" marR="66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PUESTOS DE 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TRABAJO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6515" marR="66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DESCRIPCIÓN 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DEL PUESTO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6515" marR="66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PRODUCTOS USADOS, GENERADOS 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O RESIDUOS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6515" marR="66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MEDIDAD PREVENTIVAS,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EQUIPOS DE PROTECCIÓN PERSONAL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6515" marR="66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2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Línea de</a:t>
                      </a:r>
                      <a:endParaRPr lang="es-E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envasado</a:t>
                      </a:r>
                      <a:endParaRPr lang="es-E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Envasador</a:t>
                      </a:r>
                      <a:endParaRPr lang="es-E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Utiliza para su trabajo,</a:t>
                      </a:r>
                      <a:endParaRPr lang="es-E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carretilla transpaleta y carros</a:t>
                      </a:r>
                      <a:endParaRPr lang="es-E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Elementos de construcción:</a:t>
                      </a:r>
                      <a:endParaRPr lang="es-E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Cementos y Morteros</a:t>
                      </a:r>
                      <a:endParaRPr lang="es-E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-Guantes</a:t>
                      </a:r>
                      <a:endParaRPr lang="es-E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-Protección auditiva </a:t>
                      </a:r>
                      <a:endParaRPr lang="es-E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-Ropa propia del puesto</a:t>
                      </a:r>
                      <a:endParaRPr lang="es-E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-Calzado de seguridad.</a:t>
                      </a:r>
                      <a:endParaRPr lang="es-E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01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Oficinas</a:t>
                      </a:r>
                      <a:endParaRPr lang="es-E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Gerencia</a:t>
                      </a:r>
                      <a:endParaRPr lang="es-E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Organización de la empresa y el trabajo.</a:t>
                      </a:r>
                      <a:endParaRPr lang="es-E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No procede</a:t>
                      </a:r>
                      <a:endParaRPr lang="es-E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 fabrica (Protección auditiva, guantes y ropa propia del trabajo)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292080" y="2606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                </a:t>
            </a:r>
            <a:r>
              <a:rPr lang="es-ES_tradnl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HIGIENE INDUSTRIAL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</a:t>
            </a:r>
            <a:r>
              <a:rPr lang="es-ES_tradnl" dirty="0" smtClean="0">
                <a:solidFill>
                  <a:srgbClr val="CC0000"/>
                </a:solidFill>
              </a:rPr>
              <a:t>Álvaro García González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5536" y="692696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CONTAMINATES QUÍMICOS          CROMO</a:t>
            </a: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endParaRPr lang="es-ES_tradnl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395536" y="908720"/>
            <a:ext cx="216024" cy="144016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10" name="9 Flecha derecha"/>
          <p:cNvSpPr/>
          <p:nvPr/>
        </p:nvSpPr>
        <p:spPr>
          <a:xfrm>
            <a:off x="5724128" y="764704"/>
            <a:ext cx="288032" cy="360040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0000"/>
              </a:solidFill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683568" y="1196752"/>
          <a:ext cx="7488832" cy="5063252"/>
        </p:xfrm>
        <a:graphic>
          <a:graphicData uri="http://schemas.openxmlformats.org/drawingml/2006/table">
            <a:tbl>
              <a:tblPr/>
              <a:tblGrid>
                <a:gridCol w="1409052"/>
                <a:gridCol w="1482248"/>
                <a:gridCol w="1482248"/>
                <a:gridCol w="1557642"/>
                <a:gridCol w="1557642"/>
              </a:tblGrid>
              <a:tr h="13681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dirty="0">
                          <a:latin typeface="Arial"/>
                          <a:ea typeface="Times New Roman"/>
                        </a:rPr>
                        <a:t>    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b="1" dirty="0">
                          <a:latin typeface="Arial"/>
                          <a:ea typeface="Times New Roman"/>
                        </a:rPr>
                        <a:t>SECCIONES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66515" marR="66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30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PUESTOS DE 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TRABAJO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6515" marR="66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DESCRIPCIÓN 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DEL PUESTO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6515" marR="66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PRODUCTOS USADOS, GENERADOS 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O RESIDUOS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6515" marR="66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MEDIDAD PREVENTIVAS,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300" b="1">
                          <a:latin typeface="Arial"/>
                          <a:ea typeface="Times New Roman"/>
                        </a:rPr>
                        <a:t>EQUIPOS DE PROTECCIÓN PERSONAL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6515" marR="66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2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6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_tradnl" sz="16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_tradnl" sz="16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Oficina</a:t>
                      </a:r>
                      <a:endParaRPr lang="es-E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600" dirty="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_tradnl" sz="1600" dirty="0" smtClean="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_tradnl" sz="1600" dirty="0" smtClean="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latin typeface="Arial"/>
                          <a:ea typeface="Times New Roman"/>
                        </a:rPr>
                        <a:t>Administración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60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Arial"/>
                          <a:ea typeface="Times New Roman"/>
                        </a:rPr>
                        <a:t>Tareas propias de oficina con utilización de ordenador, fax, fotocopiadora e impresora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60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Arial"/>
                          <a:ea typeface="Times New Roman"/>
                        </a:rPr>
                        <a:t>  No procede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600" dirty="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latin typeface="Arial"/>
                          <a:ea typeface="Times New Roman"/>
                        </a:rPr>
                        <a:t>En fabrica (Protección auditiva, guantes y ropa propia del trabajo)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01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Laboratorio</a:t>
                      </a:r>
                      <a:endParaRPr lang="es-E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Técnico de laboratorio</a:t>
                      </a:r>
                      <a:endParaRPr lang="es-E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Control de resistencia y calidad del producto que se realiza en la fábrica </a:t>
                      </a:r>
                      <a:endParaRPr lang="es-E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Muestras</a:t>
                      </a:r>
                      <a:endParaRPr lang="es-E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productos</a:t>
                      </a:r>
                      <a:endParaRPr lang="es-E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-Guantes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-Ropa propia del trabajo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-Gafas de protección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-Máscaras faciales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1315</TotalTime>
  <Words>5201</Words>
  <Application>Microsoft Office PowerPoint</Application>
  <PresentationFormat>Presentación en pantalla (4:3)</PresentationFormat>
  <Paragraphs>1989</Paragraphs>
  <Slides>70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70</vt:i4>
      </vt:variant>
    </vt:vector>
  </HeadingPairs>
  <TitlesOfParts>
    <vt:vector size="71" baseType="lpstr">
      <vt:lpstr>Brío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Sandra</dc:creator>
  <cp:lastModifiedBy>Alvaro</cp:lastModifiedBy>
  <cp:revision>115</cp:revision>
  <dcterms:created xsi:type="dcterms:W3CDTF">2010-09-24T08:42:41Z</dcterms:created>
  <dcterms:modified xsi:type="dcterms:W3CDTF">2013-02-22T09:56:30Z</dcterms:modified>
</cp:coreProperties>
</file>